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Lst>
  <p:sldSz cx="12192000" cy="6858000"/>
  <p:notesSz cx="6797675" cy="9926638"/>
  <p:embeddedFontLst>
    <p:embeddedFont>
      <p:font typeface="Calibri" panose="020F0502020204030204" pitchFamily="34"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SassonPrimary" panose="00000400000000000000" pitchFamily="2" charset="0"/>
      <p:regular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jjDTiFpMZripykgsqgyfafJOjr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AE4B166-B088-43C6-84AB-13B80949323E}">
  <a:tblStyle styleId="{0AE4B166-B088-43C6-84AB-13B80949323E}"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AF1EE"/>
          </a:solidFill>
        </a:fill>
      </a:tcStyle>
    </a:wholeTbl>
    <a:band1H>
      <a:tcTxStyle b="off" i="off"/>
      <a:tcStyle>
        <a:tcBdr/>
        <a:fill>
          <a:solidFill>
            <a:srgbClr val="D3E2DB"/>
          </a:solidFill>
        </a:fill>
      </a:tcStyle>
    </a:band1H>
    <a:band2H>
      <a:tcTxStyle b="off" i="off"/>
      <a:tcStyle>
        <a:tcBdr/>
      </a:tcStyle>
    </a:band2H>
    <a:band1V>
      <a:tcTxStyle b="off" i="off"/>
      <a:tcStyle>
        <a:tcBdr/>
        <a:fill>
          <a:solidFill>
            <a:srgbClr val="D3E2DB"/>
          </a:solidFill>
        </a:fill>
      </a:tcStyle>
    </a:band1V>
    <a:band2V>
      <a:tcTxStyle b="off" i="off"/>
      <a:tcStyle>
        <a:tcBdr/>
      </a:tcStyle>
    </a:band2V>
    <a:lastCol>
      <a:tcTxStyle b="on" i="off">
        <a:font>
          <a:latin typeface="Arial"/>
          <a:ea typeface="Arial"/>
          <a:cs typeface="Arial"/>
        </a:font>
        <a:schemeClr val="lt1"/>
      </a:tcTxStyle>
      <a:tcStyle>
        <a:tcBdr/>
        <a:fill>
          <a:solidFill>
            <a:schemeClr val="accent6"/>
          </a:solidFill>
        </a:fill>
      </a:tcStyle>
    </a:lastCol>
    <a:firstCol>
      <a:tcTxStyle b="on" i="off">
        <a:font>
          <a:latin typeface="Arial"/>
          <a:ea typeface="Arial"/>
          <a:cs typeface="Arial"/>
        </a:font>
        <a:schemeClr val="lt1"/>
      </a:tcTxStyle>
      <a:tcStyle>
        <a:tcBdr/>
        <a:fill>
          <a:solidFill>
            <a:schemeClr val="accent6"/>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6"/>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6"/>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022" autoAdjust="0"/>
  </p:normalViewPr>
  <p:slideViewPr>
    <p:cSldViewPr snapToGrid="0">
      <p:cViewPr varScale="1">
        <p:scale>
          <a:sx n="51" d="100"/>
          <a:sy n="51" d="100"/>
        </p:scale>
        <p:origin x="123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2"/>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4" y="2"/>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6"/>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1: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dirty="0"/>
              <a:t>Tony &amp; Dean g</a:t>
            </a:r>
            <a:r>
              <a:rPr lang="en-US" sz="1200" dirty="0"/>
              <a:t>eneral welcome.</a:t>
            </a:r>
            <a:endParaRPr dirty="0"/>
          </a:p>
          <a:p>
            <a:pPr marL="0" lvl="0" indent="0" algn="l" rtl="0">
              <a:lnSpc>
                <a:spcPct val="100000"/>
              </a:lnSpc>
              <a:spcBef>
                <a:spcPts val="0"/>
              </a:spcBef>
              <a:spcAft>
                <a:spcPts val="0"/>
              </a:spcAft>
              <a:buSzPts val="1400"/>
              <a:buNone/>
            </a:pPr>
            <a:endParaRPr sz="1200" dirty="0"/>
          </a:p>
          <a:p>
            <a:pPr marL="0" lvl="0" indent="0" algn="l" rtl="0">
              <a:lnSpc>
                <a:spcPct val="100000"/>
              </a:lnSpc>
              <a:spcBef>
                <a:spcPts val="0"/>
              </a:spcBef>
              <a:spcAft>
                <a:spcPts val="0"/>
              </a:spcAft>
              <a:buSzPts val="1400"/>
              <a:buNone/>
            </a:pPr>
            <a:r>
              <a:rPr lang="en-US" sz="1200" dirty="0"/>
              <a:t>Introduce: </a:t>
            </a:r>
            <a:endParaRPr dirty="0"/>
          </a:p>
          <a:p>
            <a:pPr marL="0" lvl="0" indent="0" algn="l" rtl="0">
              <a:lnSpc>
                <a:spcPct val="100000"/>
              </a:lnSpc>
              <a:spcBef>
                <a:spcPts val="0"/>
              </a:spcBef>
              <a:spcAft>
                <a:spcPts val="0"/>
              </a:spcAft>
              <a:buSzPts val="1400"/>
              <a:buNone/>
            </a:pPr>
            <a:r>
              <a:rPr lang="en-US" sz="1200" b="0" dirty="0"/>
              <a:t>Christina </a:t>
            </a:r>
            <a:endParaRPr dirty="0"/>
          </a:p>
          <a:p>
            <a:pPr marL="0" lvl="0" indent="0" algn="l" rtl="0">
              <a:lnSpc>
                <a:spcPct val="100000"/>
              </a:lnSpc>
              <a:spcBef>
                <a:spcPts val="0"/>
              </a:spcBef>
              <a:spcAft>
                <a:spcPts val="0"/>
              </a:spcAft>
              <a:buSzPts val="1400"/>
              <a:buNone/>
            </a:pPr>
            <a:r>
              <a:rPr lang="en-US" sz="1200" b="0" dirty="0"/>
              <a:t>Poppy </a:t>
            </a:r>
            <a:endParaRPr sz="1200" b="0" dirty="0"/>
          </a:p>
          <a:p>
            <a:pPr marL="0" lvl="0" indent="0" algn="l" rtl="0">
              <a:lnSpc>
                <a:spcPct val="100000"/>
              </a:lnSpc>
              <a:spcBef>
                <a:spcPts val="0"/>
              </a:spcBef>
              <a:spcAft>
                <a:spcPts val="0"/>
              </a:spcAft>
              <a:buSzPts val="1400"/>
              <a:buNone/>
            </a:pPr>
            <a:endParaRPr dirty="0"/>
          </a:p>
        </p:txBody>
      </p:sp>
      <p:sp>
        <p:nvSpPr>
          <p:cNvPr id="167" name="Google Shape;167;p1: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3: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3: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100" b="1">
                <a:latin typeface="Arial"/>
                <a:ea typeface="Arial"/>
                <a:cs typeface="Arial"/>
                <a:sym typeface="Arial"/>
              </a:rPr>
              <a:t>Karolina -</a:t>
            </a:r>
            <a:endParaRPr sz="1100" b="1">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1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100">
                <a:latin typeface="Arial"/>
                <a:ea typeface="Arial"/>
                <a:cs typeface="Arial"/>
                <a:sym typeface="Arial"/>
              </a:rPr>
              <a:t> Moving on to September - </a:t>
            </a:r>
            <a:r>
              <a:rPr lang="en-US" sz="1300">
                <a:latin typeface="Arial"/>
                <a:ea typeface="Arial"/>
                <a:cs typeface="Arial"/>
                <a:sym typeface="Arial"/>
              </a:rPr>
              <a:t>It is really important to get the transition into Reception right. </a:t>
            </a:r>
            <a:endParaRPr sz="13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endParaRPr sz="1300">
              <a:latin typeface="Arial"/>
              <a:ea typeface="Arial"/>
              <a:cs typeface="Arial"/>
              <a:sym typeface="Arial"/>
            </a:endParaRPr>
          </a:p>
          <a:p>
            <a:pPr marL="0" marR="0" lvl="0" indent="0" algn="l" rtl="0">
              <a:lnSpc>
                <a:spcPct val="100000"/>
              </a:lnSpc>
              <a:spcBef>
                <a:spcPts val="0"/>
              </a:spcBef>
              <a:spcAft>
                <a:spcPts val="0"/>
              </a:spcAft>
              <a:buClr>
                <a:schemeClr val="dk1"/>
              </a:buClr>
              <a:buSzPts val="1200"/>
              <a:buFont typeface="Arial"/>
              <a:buNone/>
            </a:pPr>
            <a:r>
              <a:rPr lang="en-US" sz="1300">
                <a:latin typeface="Arial"/>
                <a:ea typeface="Arial"/>
                <a:cs typeface="Arial"/>
                <a:sym typeface="Arial"/>
              </a:rPr>
              <a:t>We want to get to know your child and for them to get to know us, and explore their exciting new environment. </a:t>
            </a:r>
            <a:r>
              <a:rPr lang="en-US" sz="1300">
                <a:solidFill>
                  <a:srgbClr val="F4B081"/>
                </a:solidFill>
                <a:latin typeface="Arial"/>
                <a:ea typeface="Arial"/>
                <a:cs typeface="Arial"/>
                <a:sym typeface="Arial"/>
              </a:rPr>
              <a:t>If</a:t>
            </a:r>
            <a:r>
              <a:rPr lang="en-US" sz="1300">
                <a:latin typeface="Arial"/>
                <a:ea typeface="Arial"/>
                <a:cs typeface="Arial"/>
                <a:sym typeface="Arial"/>
              </a:rPr>
              <a:t> your child does not feel safe and secure they are not going to learn. This is one of the main themes which underpins the Early Years Foundation Stage and is crucial to get right. </a:t>
            </a:r>
            <a:endParaRPr sz="1400"/>
          </a:p>
          <a:p>
            <a:pPr marL="0" marR="0" lvl="0" indent="0" algn="l" rtl="0">
              <a:lnSpc>
                <a:spcPct val="100000"/>
              </a:lnSpc>
              <a:spcBef>
                <a:spcPts val="0"/>
              </a:spcBef>
              <a:spcAft>
                <a:spcPts val="0"/>
              </a:spcAft>
              <a:buClr>
                <a:schemeClr val="dk1"/>
              </a:buClr>
              <a:buSzPts val="1200"/>
              <a:buFont typeface="Calibri"/>
              <a:buNone/>
            </a:pPr>
            <a:endParaRPr sz="1200">
              <a:latin typeface="Arial"/>
              <a:ea typeface="Arial"/>
              <a:cs typeface="Arial"/>
              <a:sym typeface="Arial"/>
            </a:endParaRPr>
          </a:p>
          <a:p>
            <a:pPr marL="0" lvl="0" indent="0" algn="l" rtl="0">
              <a:lnSpc>
                <a:spcPct val="100000"/>
              </a:lnSpc>
              <a:spcBef>
                <a:spcPts val="0"/>
              </a:spcBef>
              <a:spcAft>
                <a:spcPts val="0"/>
              </a:spcAft>
              <a:buSzPts val="1400"/>
              <a:buNone/>
            </a:pPr>
            <a:r>
              <a:rPr lang="en-US"/>
              <a:t>You will have already received the times for the Stay and play dates via email prior to this meeting.  Please do come along!</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your pack you also have the transition timetable. You will see that the first few days in September are for individual home or classroom visits. After a successful year of classroom visits we wanted to allow parents to decide which they would prefer. There are advantages to both, so please think carefully about what your child would benefit from the most. You will be able to sign up one of these in the classrooms shortly. You receive your time and date at the stay and play session later this term.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In September, your child will start school in a small group (A-D)  (also in your pack) and we will build up the time spent in class ie they will begin to stay for lunch and mix with other groups. Please remember to get in touch with Poppy at the Kids R Us CLUB if you need any childcare arrangements in the first few weeks. </a:t>
            </a:r>
            <a:endParaRPr/>
          </a:p>
        </p:txBody>
      </p:sp>
      <p:sp>
        <p:nvSpPr>
          <p:cNvPr id="255" name="Google Shape;255;p13: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2: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2: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Karolina - </a:t>
            </a:r>
            <a:r>
              <a:rPr lang="en-US"/>
              <a:t> Our Reception children will be eating their lunches in the school hall. They will be supervised with their class teacher and TA initially and by a lunchtime supervisor will become a familiar face to the children.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School menus will be available online for you to share with your children and the children will have a choice between a hot lunch or cold lunch.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If your child would prefer to bring in a packed lunch from home, please let your child’s class teacher know on the day. Please be aware we are a nut free school.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It is </a:t>
            </a:r>
            <a:r>
              <a:rPr lang="en-US" b="1"/>
              <a:t>very important </a:t>
            </a:r>
            <a:r>
              <a:rPr lang="en-US"/>
              <a:t>that you inform the school if your child has any dietary requirements or allergies. Please write it on your child’s admissions form. </a:t>
            </a:r>
            <a:endParaRPr/>
          </a:p>
        </p:txBody>
      </p:sp>
      <p:sp>
        <p:nvSpPr>
          <p:cNvPr id="263" name="Google Shape;263;p12: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5: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15: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dirty="0">
                <a:latin typeface="Arial"/>
                <a:ea typeface="Arial"/>
                <a:cs typeface="Arial"/>
                <a:sym typeface="Arial"/>
              </a:rPr>
              <a:t>Ashleigh</a:t>
            </a:r>
            <a:endParaRPr b="1" dirty="0"/>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We have compiled a list of some of our top tops things to do before your child starts with us in September. </a:t>
            </a: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This evening, you will have received a road to school poster. This has some really great suggestions of things to do in preparation before starting school. Please do take the time to look at this. </a:t>
            </a:r>
            <a:endParaRPr dirty="0"/>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In addition to this…. Some are other top tips are: </a:t>
            </a:r>
            <a:endParaRPr dirty="0"/>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Please complete the admissions form and bring in your child’ birth certificate/passport before Wednesday 23</a:t>
            </a:r>
            <a:r>
              <a:rPr lang="en-US" baseline="30000" dirty="0">
                <a:latin typeface="Arial"/>
                <a:ea typeface="Arial"/>
                <a:cs typeface="Arial"/>
                <a:sym typeface="Arial"/>
              </a:rPr>
              <a:t>rd</a:t>
            </a:r>
            <a:r>
              <a:rPr lang="en-US" dirty="0">
                <a:latin typeface="Arial"/>
                <a:ea typeface="Arial"/>
                <a:cs typeface="Arial"/>
                <a:sym typeface="Arial"/>
              </a:rPr>
              <a:t> July. </a:t>
            </a:r>
            <a:endParaRPr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dirty="0">
                <a:latin typeface="Arial"/>
                <a:ea typeface="Arial"/>
                <a:cs typeface="Arial"/>
                <a:sym typeface="Arial"/>
              </a:rPr>
              <a:t>Encourage independence – one of the big changes from going from Nursery into Reception is the adult to child ratio. If you can help your child to be as independent as possible with dressing and undressing and also personal toilet hygiene this will help them to settle much quicker at school. We do not have a school uniform at ST Matthew’s but please think carefully about what you are putting your child in to wear. Big chunky zips on coats are always very helpful in the Autumn/Winter term</a:t>
            </a: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 Be positive about this exciting next step and please think carefully about how you are talking about school e.g. big school can be daunting to small children. We often use the </a:t>
            </a:r>
            <a:r>
              <a:rPr lang="en-US" dirty="0" err="1">
                <a:latin typeface="Arial"/>
                <a:ea typeface="Arial"/>
                <a:cs typeface="Arial"/>
                <a:sym typeface="Arial"/>
              </a:rPr>
              <a:t>the</a:t>
            </a:r>
            <a:r>
              <a:rPr lang="en-US" dirty="0">
                <a:latin typeface="Arial"/>
                <a:ea typeface="Arial"/>
                <a:cs typeface="Arial"/>
                <a:sym typeface="Arial"/>
              </a:rPr>
              <a:t> phrase joining St Matthew’s, New school or Mulberry class etc.  </a:t>
            </a:r>
            <a:endParaRPr dirty="0"/>
          </a:p>
          <a:p>
            <a:pPr marL="0" lvl="0" indent="0" algn="l" rtl="0">
              <a:lnSpc>
                <a:spcPct val="100000"/>
              </a:lnSpc>
              <a:spcBef>
                <a:spcPts val="0"/>
              </a:spcBef>
              <a:spcAft>
                <a:spcPts val="0"/>
              </a:spcAft>
              <a:buSzPts val="1400"/>
              <a:buNone/>
            </a:pPr>
            <a:r>
              <a:rPr lang="en-US" dirty="0">
                <a:latin typeface="Arial"/>
                <a:ea typeface="Arial"/>
                <a:cs typeface="Arial"/>
                <a:sym typeface="Arial"/>
              </a:rPr>
              <a:t>  </a:t>
            </a:r>
            <a:endParaRPr dirty="0"/>
          </a:p>
          <a:p>
            <a:pPr marL="0" lvl="0" indent="0" algn="l" rtl="0">
              <a:lnSpc>
                <a:spcPct val="100000"/>
              </a:lnSpc>
              <a:spcBef>
                <a:spcPts val="0"/>
              </a:spcBef>
              <a:spcAft>
                <a:spcPts val="0"/>
              </a:spcAft>
              <a:buSzPts val="1400"/>
              <a:buNone/>
            </a:pPr>
            <a:r>
              <a:rPr lang="en-US" dirty="0">
                <a:latin typeface="Arial"/>
                <a:ea typeface="Arial"/>
                <a:cs typeface="Arial"/>
                <a:sym typeface="Arial"/>
              </a:rPr>
              <a:t>Praise your child for small achievements which we take for granted e.g. putting coat on, getting things ready for school, sharing, tidying up – all skills which they are going to need in a class of 30. </a:t>
            </a:r>
            <a:endParaRPr dirty="0">
              <a:latin typeface="Arial"/>
              <a:ea typeface="Arial"/>
              <a:cs typeface="Arial"/>
              <a:sym typeface="Arial"/>
            </a:endParaRPr>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Start to arrange play dates - Now you know who is in your child’s class and you will be able to meet a few of these parents at the stay and play sessions at the end of this term, try and arrange some play dates throughout the summer –  Could you set up a </a:t>
            </a:r>
            <a:r>
              <a:rPr lang="en-US" dirty="0" err="1">
                <a:latin typeface="Arial"/>
                <a:ea typeface="Arial"/>
                <a:cs typeface="Arial"/>
                <a:sym typeface="Arial"/>
              </a:rPr>
              <a:t>Whats</a:t>
            </a:r>
            <a:r>
              <a:rPr lang="en-US" dirty="0">
                <a:latin typeface="Arial"/>
                <a:ea typeface="Arial"/>
                <a:cs typeface="Arial"/>
                <a:sym typeface="Arial"/>
              </a:rPr>
              <a:t> App group for the new Reception children, and in September you will receive information about the Class Lists which is another way of communicating with each other in your class. I strongly recommend trying to meet up over the Summer, especially if your child is coming from a setting by themselves. </a:t>
            </a:r>
            <a:endParaRPr dirty="0"/>
          </a:p>
          <a:p>
            <a:pPr marL="0" lvl="0" indent="0" algn="l" rtl="0">
              <a:lnSpc>
                <a:spcPct val="100000"/>
              </a:lnSpc>
              <a:spcBef>
                <a:spcPts val="0"/>
              </a:spcBef>
              <a:spcAft>
                <a:spcPts val="0"/>
              </a:spcAft>
              <a:buSzPts val="1400"/>
              <a:buNone/>
            </a:pP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Finally, In September, your child will need to bring a named water bottle, piece of fruit or veg every day. Once they start with us, we will give them their bookbag. As the children go out in all weathers, it is really useful to have a spare pair of waterproofs and wellington boots to be kept at school.  We will let you know when you will need to bring in a PE kit.  </a:t>
            </a:r>
            <a:endParaRPr dirty="0">
              <a:latin typeface="Arial"/>
              <a:ea typeface="Arial"/>
              <a:cs typeface="Arial"/>
              <a:sym typeface="Arial"/>
            </a:endParaRPr>
          </a:p>
          <a:p>
            <a:pPr marL="0" lvl="0" indent="0" algn="l" rtl="0">
              <a:lnSpc>
                <a:spcPct val="100000"/>
              </a:lnSpc>
              <a:spcBef>
                <a:spcPts val="0"/>
              </a:spcBef>
              <a:spcAft>
                <a:spcPts val="0"/>
              </a:spcAft>
              <a:buSzPts val="1400"/>
              <a:buNone/>
            </a:pPr>
            <a:r>
              <a:rPr lang="en-US" dirty="0">
                <a:latin typeface="Arial"/>
                <a:ea typeface="Arial"/>
                <a:cs typeface="Arial"/>
                <a:sym typeface="Arial"/>
              </a:rPr>
              <a:t>Naming – importance, children’s responsibility to look after their own possessions and we try and encourage children to not bring any toys or items from home in, especially if they are precious as things get easily lost</a:t>
            </a:r>
            <a:endParaRPr dirty="0">
              <a:latin typeface="Arial"/>
              <a:ea typeface="Arial"/>
              <a:cs typeface="Arial"/>
              <a:sym typeface="Arial"/>
            </a:endParaRPr>
          </a:p>
        </p:txBody>
      </p:sp>
      <p:sp>
        <p:nvSpPr>
          <p:cNvPr id="271" name="Google Shape;271;p15: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3: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b="1" dirty="0"/>
              <a:t>Ashleigh - </a:t>
            </a:r>
            <a:endParaRPr b="1"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Finally, we just wanted to highlight some of the ways that we can communicate together. </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Every week you will receive a Weekly Information Sheet. This has an overview of what the children are learning, and ways you can help at home. These will all be sent out of </a:t>
            </a:r>
            <a:r>
              <a:rPr lang="en-US" dirty="0" err="1"/>
              <a:t>eschools</a:t>
            </a:r>
            <a:r>
              <a:rPr lang="en-US" dirty="0"/>
              <a:t> which you will automatically get signed up to in September.  Both parents will receive this information. This can often be a great way to start conversation with children at home because inevitably they will say they have not done anything at school. We will also be using google classrooms to share some of the curriculum highlights each half term too. You will find out more information about this in September. </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The beginning and end of the school day is often quite busy for the teachers, but if you do need to speak to them, please either email the school office or the teachers directly and they will arrange a meeting. Often a telephone call is better than a lengthy email but please do reach out to us if you need to talk something through, even if you think it is something small. If we don’t know, we can’t resolve it. </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171450" marR="0" lvl="0" indent="-171450" algn="l" rtl="0">
              <a:lnSpc>
                <a:spcPct val="100000"/>
              </a:lnSpc>
              <a:spcBef>
                <a:spcPts val="0"/>
              </a:spcBef>
              <a:spcAft>
                <a:spcPts val="0"/>
              </a:spcAft>
              <a:buClr>
                <a:srgbClr val="000000"/>
              </a:buClr>
              <a:buSzPts val="1400"/>
              <a:buFont typeface="Calibri"/>
              <a:buChar char="-"/>
            </a:pPr>
            <a:r>
              <a:rPr lang="en-US" dirty="0"/>
              <a:t>Parents Consultations – There are two parent consultations – one in October and one again in February. AT the end of the academic year you will receive a written report. </a:t>
            </a:r>
            <a:endParaRPr dirty="0"/>
          </a:p>
          <a:p>
            <a:pPr marL="171450" marR="0" lvl="0" indent="-82550" algn="l" rtl="0">
              <a:lnSpc>
                <a:spcPct val="100000"/>
              </a:lnSpc>
              <a:spcBef>
                <a:spcPts val="0"/>
              </a:spcBef>
              <a:spcAft>
                <a:spcPts val="0"/>
              </a:spcAft>
              <a:buClr>
                <a:srgbClr val="000000"/>
              </a:buClr>
              <a:buSzPts val="1400"/>
              <a:buFont typeface="Calibri"/>
              <a:buNone/>
            </a:pPr>
            <a:endParaRPr dirty="0"/>
          </a:p>
          <a:p>
            <a:pPr marL="171450" marR="0" lvl="0" indent="-171450" algn="l" rtl="0">
              <a:lnSpc>
                <a:spcPct val="100000"/>
              </a:lnSpc>
              <a:spcBef>
                <a:spcPts val="0"/>
              </a:spcBef>
              <a:spcAft>
                <a:spcPts val="0"/>
              </a:spcAft>
              <a:buClr>
                <a:srgbClr val="000000"/>
              </a:buClr>
              <a:buSzPts val="1400"/>
              <a:buFont typeface="Calibri"/>
              <a:buChar char="-"/>
            </a:pPr>
            <a:r>
              <a:rPr lang="en-US" dirty="0"/>
              <a:t>Each term there is a Stay and Play session where you get the chance to come into school and see their books. </a:t>
            </a:r>
            <a:endParaRPr dirty="0"/>
          </a:p>
          <a:p>
            <a:pPr marL="171450" marR="0" lvl="0" indent="-82550" algn="l" rtl="0">
              <a:lnSpc>
                <a:spcPct val="100000"/>
              </a:lnSpc>
              <a:spcBef>
                <a:spcPts val="0"/>
              </a:spcBef>
              <a:spcAft>
                <a:spcPts val="0"/>
              </a:spcAft>
              <a:buClr>
                <a:srgbClr val="000000"/>
              </a:buClr>
              <a:buSzPts val="1400"/>
              <a:buFont typeface="Calibri"/>
              <a:buNone/>
            </a:pPr>
            <a:endParaRPr dirty="0"/>
          </a:p>
          <a:p>
            <a:pPr marL="171450" marR="0" lvl="0" indent="-82550" algn="l" rtl="0">
              <a:lnSpc>
                <a:spcPct val="100000"/>
              </a:lnSpc>
              <a:spcBef>
                <a:spcPts val="0"/>
              </a:spcBef>
              <a:spcAft>
                <a:spcPts val="0"/>
              </a:spcAft>
              <a:buClr>
                <a:srgbClr val="000000"/>
              </a:buClr>
              <a:buSzPts val="1400"/>
              <a:buFont typeface="Calibri"/>
              <a:buNone/>
            </a:pPr>
            <a:endParaRPr dirty="0"/>
          </a:p>
          <a:p>
            <a:pPr marL="0" marR="0" lvl="0" indent="0" algn="l" rtl="0">
              <a:lnSpc>
                <a:spcPct val="100000"/>
              </a:lnSpc>
              <a:spcBef>
                <a:spcPts val="0"/>
              </a:spcBef>
              <a:spcAft>
                <a:spcPts val="0"/>
              </a:spcAft>
              <a:buClr>
                <a:srgbClr val="000000"/>
              </a:buClr>
              <a:buSzPts val="1400"/>
              <a:buFont typeface="Arial"/>
              <a:buNone/>
            </a:pPr>
            <a:r>
              <a:rPr lang="en-US" dirty="0"/>
              <a:t>Finally – please do make sure you communicate with us. If your child is unwell, please let the office know before 9am each day that they are off and come  and talk to us, no matter how small your query is. If we don’t know, we can’t help. </a:t>
            </a:r>
            <a:endParaRPr dirty="0"/>
          </a:p>
          <a:p>
            <a:pPr marL="0" lvl="0" indent="0" algn="l" rtl="0">
              <a:lnSpc>
                <a:spcPct val="100000"/>
              </a:lnSpc>
              <a:spcBef>
                <a:spcPts val="0"/>
              </a:spcBef>
              <a:spcAft>
                <a:spcPts val="0"/>
              </a:spcAft>
              <a:buSzPts val="1400"/>
              <a:buNone/>
            </a:pPr>
            <a:endParaRPr dirty="0"/>
          </a:p>
        </p:txBody>
      </p:sp>
      <p:sp>
        <p:nvSpPr>
          <p:cNvPr id="286" name="Google Shape;286;p3: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8: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38: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Kate - </a:t>
            </a:r>
            <a:endParaRPr dirty="0"/>
          </a:p>
        </p:txBody>
      </p:sp>
      <p:sp>
        <p:nvSpPr>
          <p:cNvPr id="302" name="Google Shape;302;p38: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35: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35: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Thank you for coming this evening, it really is lovely to see you all and we are very excited to embark on this journey with you. </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rtl="0">
              <a:lnSpc>
                <a:spcPct val="100000"/>
              </a:lnSpc>
              <a:spcBef>
                <a:spcPts val="0"/>
              </a:spcBef>
              <a:spcAft>
                <a:spcPts val="0"/>
              </a:spcAft>
              <a:buClr>
                <a:srgbClr val="000000"/>
              </a:buClr>
              <a:buSzPts val="1400"/>
              <a:buFont typeface="Arial"/>
              <a:buNone/>
            </a:pPr>
            <a:r>
              <a:rPr lang="en-US" dirty="0"/>
              <a:t>Our main aim this evening is for you to get to know us as a team, answer any questions you have and understand your child’s transition into </a:t>
            </a:r>
            <a:r>
              <a:rPr lang="en-US" dirty="0" err="1"/>
              <a:t>st</a:t>
            </a:r>
            <a:r>
              <a:rPr lang="en-US" dirty="0"/>
              <a:t> Matthew's . At the end of this presentation there will eb an </a:t>
            </a:r>
            <a:r>
              <a:rPr lang="en-US" dirty="0" err="1"/>
              <a:t>opporintuy</a:t>
            </a:r>
            <a:r>
              <a:rPr lang="en-US" dirty="0"/>
              <a:t> for you to ask any questions you feel may be pertinent to everyone. </a:t>
            </a:r>
          </a:p>
          <a:p>
            <a:pPr marL="457200" marR="0" lvl="0" indent="-228600" algn="l" rtl="0">
              <a:lnSpc>
                <a:spcPct val="100000"/>
              </a:lnSpc>
              <a:spcBef>
                <a:spcPts val="0"/>
              </a:spcBef>
              <a:spcAft>
                <a:spcPts val="0"/>
              </a:spcAft>
              <a:buClr>
                <a:srgbClr val="000000"/>
              </a:buClr>
              <a:buSzPts val="1400"/>
              <a:buFont typeface="Arial"/>
              <a:buNone/>
            </a:pPr>
            <a:endParaRPr lang="en-GB" dirty="0"/>
          </a:p>
          <a:p>
            <a:pPr marL="457200" marR="0" lvl="0" indent="-228600" algn="l" rtl="0">
              <a:lnSpc>
                <a:spcPct val="100000"/>
              </a:lnSpc>
              <a:spcBef>
                <a:spcPts val="0"/>
              </a:spcBef>
              <a:spcAft>
                <a:spcPts val="0"/>
              </a:spcAft>
              <a:buClr>
                <a:srgbClr val="000000"/>
              </a:buClr>
              <a:buSzPts val="1400"/>
              <a:buFont typeface="Arial"/>
              <a:buNone/>
            </a:pPr>
            <a:r>
              <a:rPr lang="en-GB" dirty="0" err="1"/>
              <a:t>Forstly</a:t>
            </a:r>
            <a:r>
              <a:rPr lang="en-GB" dirty="0"/>
              <a:t> – I would just like to </a:t>
            </a:r>
            <a:r>
              <a:rPr lang="en-GB" dirty="0" err="1"/>
              <a:t>intporoduyce</a:t>
            </a:r>
            <a:r>
              <a:rPr lang="en-GB" dirty="0"/>
              <a:t> to some </a:t>
            </a:r>
            <a:r>
              <a:rPr lang="en-GB" dirty="0" err="1"/>
              <a:t>fmailair</a:t>
            </a:r>
            <a:r>
              <a:rPr lang="en-GB" dirty="0"/>
              <a:t> faces that you will see in the </a:t>
            </a:r>
            <a:r>
              <a:rPr lang="en-GB" dirty="0" err="1"/>
              <a:t>Offcie</a:t>
            </a:r>
            <a:r>
              <a:rPr lang="en-GB" dirty="0"/>
              <a:t> – Kerry, Debbie, Lucy and Maria</a:t>
            </a:r>
            <a:endParaRPr dirty="0"/>
          </a:p>
        </p:txBody>
      </p:sp>
      <p:sp>
        <p:nvSpPr>
          <p:cNvPr id="175" name="Google Shape;175;p35: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2: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t>KATE </a:t>
            </a:r>
            <a:endParaRPr dirty="0"/>
          </a:p>
          <a:p>
            <a:pPr marL="0" lvl="0" indent="0" algn="l" rtl="0">
              <a:lnSpc>
                <a:spcPct val="100000"/>
              </a:lnSpc>
              <a:spcBef>
                <a:spcPts val="0"/>
              </a:spcBef>
              <a:spcAft>
                <a:spcPts val="0"/>
              </a:spcAft>
              <a:buSzPts val="1400"/>
              <a:buNone/>
            </a:pPr>
            <a:endParaRPr lang="en-GB"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dirty="0"/>
              <a:t>On the slide you will see all of the lovely Reception teachers – </a:t>
            </a:r>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en-US" sz="1200"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sz="1200" dirty="0"/>
              <a:t>Unfortunately,  </a:t>
            </a:r>
            <a:r>
              <a:rPr lang="en-US" sz="1200" dirty="0" err="1"/>
              <a:t>Mrs</a:t>
            </a:r>
            <a:r>
              <a:rPr lang="en-US" sz="1200" dirty="0"/>
              <a:t> Harris and Mr Orton can’t be here this evening but we are hoping that they will be able to meet them at the Stay and Play session on </a:t>
            </a:r>
            <a:r>
              <a:rPr lang="en-GB" sz="1800" b="1" dirty="0">
                <a:effectLst/>
                <a:latin typeface="Calibri" panose="020F0502020204030204" pitchFamily="34" charset="0"/>
                <a:ea typeface="Calibri" panose="020F0502020204030204" pitchFamily="34" charset="0"/>
              </a:rPr>
              <a:t>Thursday 9</a:t>
            </a:r>
            <a:r>
              <a:rPr lang="en-GB" sz="1800" b="1" baseline="30000" dirty="0">
                <a:effectLst/>
                <a:latin typeface="Calibri" panose="020F0502020204030204" pitchFamily="34" charset="0"/>
                <a:ea typeface="Calibri" panose="020F0502020204030204" pitchFamily="34" charset="0"/>
              </a:rPr>
              <a:t>th</a:t>
            </a:r>
            <a:r>
              <a:rPr lang="en-GB" sz="1800" b="1" dirty="0">
                <a:effectLst/>
                <a:latin typeface="Calibri" panose="020F0502020204030204" pitchFamily="34" charset="0"/>
                <a:ea typeface="Calibri" panose="020F0502020204030204" pitchFamily="34" charset="0"/>
              </a:rPr>
              <a:t> July 2026. </a:t>
            </a:r>
            <a:endParaRPr lang="en-GB" sz="1800" dirty="0">
              <a:effectLst/>
              <a:latin typeface="Calibri" panose="020F0502020204030204" pitchFamily="34" charset="0"/>
              <a:ea typeface="Calibri" panose="020F0502020204030204" pitchFamily="34" charset="0"/>
            </a:endParaRPr>
          </a:p>
          <a:p>
            <a:pPr marL="0" marR="0" lvl="0" indent="0" algn="l" rtl="0">
              <a:lnSpc>
                <a:spcPct val="100000"/>
              </a:lnSpc>
              <a:spcBef>
                <a:spcPts val="0"/>
              </a:spcBef>
              <a:spcAft>
                <a:spcPts val="0"/>
              </a:spcAft>
              <a:buClr>
                <a:schemeClr val="dk1"/>
              </a:buClr>
              <a:buSzPts val="1200"/>
              <a:buFont typeface="Calibri"/>
              <a:buNone/>
            </a:pPr>
            <a:r>
              <a:rPr lang="en-US" sz="1200" dirty="0"/>
              <a:t>  In a moment the </a:t>
            </a:r>
            <a:r>
              <a:rPr lang="en-US" sz="1200" dirty="0" err="1"/>
              <a:t>teachgers</a:t>
            </a:r>
            <a:r>
              <a:rPr lang="en-US" sz="1200" dirty="0"/>
              <a:t> will be talking through all the information you need to know before September. Just before I hand over to them I want to talk to highlight two things - </a:t>
            </a:r>
            <a:endParaRPr sz="1200" dirty="0"/>
          </a:p>
          <a:p>
            <a:pPr marL="0" lvl="0" indent="0" algn="l" rtl="0">
              <a:lnSpc>
                <a:spcPct val="100000"/>
              </a:lnSpc>
              <a:spcBef>
                <a:spcPts val="0"/>
              </a:spcBef>
              <a:spcAft>
                <a:spcPts val="0"/>
              </a:spcAft>
              <a:buSzPts val="1400"/>
              <a:buNone/>
            </a:pPr>
            <a:endParaRPr dirty="0"/>
          </a:p>
        </p:txBody>
      </p:sp>
      <p:sp>
        <p:nvSpPr>
          <p:cNvPr id="202" name="Google Shape;202;p2: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36: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36: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endParaRPr lang="en-US" dirty="0"/>
          </a:p>
          <a:p>
            <a:r>
              <a:rPr lang="en-US" dirty="0"/>
              <a:t>As a school, we want to promote good attendance habits from an early age, and this starts in Reception.</a:t>
            </a:r>
          </a:p>
          <a:p>
            <a:r>
              <a:rPr lang="en-US" dirty="0"/>
              <a:t>On the screen, you can see some of the ways you can help support this.</a:t>
            </a:r>
          </a:p>
          <a:p>
            <a:endParaRPr lang="en-US" dirty="0"/>
          </a:p>
          <a:p>
            <a:r>
              <a:rPr lang="en-US" dirty="0"/>
              <a:t>Firstly, please make sure your child comes to school every day and arrives on time. The main gates open at 8:40am and the school day starts at 8:45am.</a:t>
            </a:r>
          </a:p>
          <a:p>
            <a:r>
              <a:rPr lang="en-US" dirty="0"/>
              <a:t>Secondly, where possible, please try to arrange medical appointments outside of school hours. If this isn't possible, please provide proof of the appointment to the school office.</a:t>
            </a:r>
          </a:p>
          <a:p>
            <a:endParaRPr lang="en-US" dirty="0"/>
          </a:p>
          <a:p>
            <a:r>
              <a:rPr lang="en-US" dirty="0"/>
              <a:t>There is a copy of our Attendance Policy on the school website, which explains our approach to attendance and requests for leave of absence. Please be aware that leave will only be </a:t>
            </a:r>
            <a:r>
              <a:rPr lang="en-US" dirty="0" err="1"/>
              <a:t>authorised</a:t>
            </a:r>
            <a:r>
              <a:rPr lang="en-US" dirty="0"/>
              <a:t> in exceptional circumstances.</a:t>
            </a:r>
          </a:p>
          <a:p>
            <a:endParaRPr lang="en-US" dirty="0"/>
          </a:p>
          <a:p>
            <a:r>
              <a:rPr lang="en-US" dirty="0"/>
              <a:t>By working together from the very beginning of your child's school journey, we can help establish positive attendance habits that will support their learning and progress throughout their time at school.</a:t>
            </a: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86" name="Google Shape;186;p36: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37: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37: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US" dirty="0"/>
              <a:t>Finally – I have been asked by our school streets volunteers to share this information with you. </a:t>
            </a:r>
            <a:endParaRPr dirty="0"/>
          </a:p>
          <a:p>
            <a:pPr marL="457200" marR="0" lvl="0" indent="-228600" algn="l" rtl="0">
              <a:lnSpc>
                <a:spcPct val="100000"/>
              </a:lnSpc>
              <a:spcBef>
                <a:spcPts val="0"/>
              </a:spcBef>
              <a:spcAft>
                <a:spcPts val="0"/>
              </a:spcAft>
              <a:buClr>
                <a:srgbClr val="000000"/>
              </a:buClr>
              <a:buSzPts val="1400"/>
              <a:buFont typeface="Arial"/>
              <a:buNone/>
            </a:pPr>
            <a:r>
              <a:rPr lang="en-US" dirty="0"/>
              <a:t>Please be aware that Norfolk Street is closed to cars at pick up and drop off</a:t>
            </a:r>
            <a:endParaRPr dirty="0"/>
          </a:p>
          <a:p>
            <a:pPr marL="457200" marR="0" lvl="0" indent="-228600" algn="l" rtl="0">
              <a:lnSpc>
                <a:spcPct val="100000"/>
              </a:lnSpc>
              <a:spcBef>
                <a:spcPts val="0"/>
              </a:spcBef>
              <a:spcAft>
                <a:spcPts val="0"/>
              </a:spcAft>
              <a:buClr>
                <a:srgbClr val="000000"/>
              </a:buClr>
              <a:buSzPts val="1400"/>
              <a:buFont typeface="Arial"/>
              <a:buNone/>
            </a:pPr>
            <a:endParaRPr dirty="0"/>
          </a:p>
          <a:p>
            <a:pPr marL="457200" marR="0" lvl="0" indent="-228600" algn="l" rtl="0">
              <a:lnSpc>
                <a:spcPct val="100000"/>
              </a:lnSpc>
              <a:spcBef>
                <a:spcPts val="0"/>
              </a:spcBef>
              <a:spcAft>
                <a:spcPts val="0"/>
              </a:spcAft>
              <a:buClr>
                <a:srgbClr val="000000"/>
              </a:buClr>
              <a:buSzPts val="1400"/>
              <a:buFont typeface="Arial"/>
              <a:buNone/>
            </a:pPr>
            <a:r>
              <a:rPr lang="en-US" dirty="0"/>
              <a:t>They are always looking for more volunteers too so if you are interested, please email them. </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I am now going to hand over the to teachers who are going to talk to you about what t is like in Reception and what is going to happen between now and September. </a:t>
            </a:r>
          </a:p>
          <a:p>
            <a:pPr marL="457200" marR="0" lvl="0" indent="-228600" algn="l" rtl="0">
              <a:lnSpc>
                <a:spcPct val="100000"/>
              </a:lnSpc>
              <a:spcBef>
                <a:spcPts val="0"/>
              </a:spcBef>
              <a:spcAft>
                <a:spcPts val="0"/>
              </a:spcAft>
              <a:buClr>
                <a:srgbClr val="000000"/>
              </a:buClr>
              <a:buSzPts val="1400"/>
              <a:buFont typeface="Arial"/>
              <a:buNone/>
            </a:pPr>
            <a:endParaRPr dirty="0"/>
          </a:p>
        </p:txBody>
      </p:sp>
      <p:sp>
        <p:nvSpPr>
          <p:cNvPr id="194" name="Google Shape;194;p37: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6: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6: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Marie-</a:t>
            </a:r>
            <a:r>
              <a:rPr lang="en-US" b="0"/>
              <a:t> </a:t>
            </a:r>
            <a:endParaRPr b="0"/>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0"/>
              <a:t>A</a:t>
            </a:r>
            <a:r>
              <a:rPr lang="en-US"/>
              <a:t>s a school, we have chosen values that we think support the children to have happy, positive, fulfilling lives. We aim to support your child’s educational journey through encouraging, curious and confident children who are willing to embrace challenge, and try new experiences.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What we want to achieve is that children learn to use the values in their day to day lives. Each week, we learn the meaning of a new value and explore the meaning in real life situations so that the children can begin to embed the meaning of each value! These values are taught across the whole school, throughout the year. creating a positive and respectful ethos and encouraging the children to understand the importance of being respectful and empathetic towards each other, whilst developing a resilient approach to their own learning.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14" name="Google Shape;214;p6: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8: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8: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a:t> Marie-  </a:t>
            </a:r>
            <a:r>
              <a:rPr lang="en-US" sz="1200"/>
              <a:t>Learning in Reception takes many different  forms. </a:t>
            </a:r>
            <a:r>
              <a:rPr lang="en-US" sz="1200" b="0" i="0">
                <a:solidFill>
                  <a:schemeClr val="dk1"/>
                </a:solidFill>
                <a:latin typeface="Calibri"/>
                <a:ea typeface="Calibri"/>
                <a:cs typeface="Calibri"/>
                <a:sym typeface="Calibri"/>
              </a:rPr>
              <a:t>In Reception, the children follow the EYFS. This is a continuation from what the children have been doing in Nursery and helps prepare them for the National Curriculum in Y1. </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US" sz="1200"/>
              <a:t>There is whole class teaching, small group teaching and some one to one teaching. It is a play based curriculum which has been carefully designed to support all learners</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a:t>An important aspect to the Reception experience is independent learning. This is when the children have a chance to embed what they have learnt independently through carefully organized learning opportunities both inside and outside the classroom. </a:t>
            </a:r>
            <a:endParaRPr/>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r>
              <a:rPr lang="en-US" sz="1200"/>
              <a:t>Learning through play is highly valuable and we call this ‘busy learning’ when we talk about purposeful play with the children. </a:t>
            </a:r>
            <a:endParaRPr sz="1200"/>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endParaRPr sz="1200"/>
          </a:p>
          <a:p>
            <a:pPr marL="0" lvl="0" indent="0" algn="l" rtl="0">
              <a:lnSpc>
                <a:spcPct val="100000"/>
              </a:lnSpc>
              <a:spcBef>
                <a:spcPts val="0"/>
              </a:spcBef>
              <a:spcAft>
                <a:spcPts val="0"/>
              </a:spcAft>
              <a:buSzPts val="1400"/>
              <a:buNone/>
            </a:pPr>
            <a:endParaRPr/>
          </a:p>
        </p:txBody>
      </p:sp>
      <p:sp>
        <p:nvSpPr>
          <p:cNvPr id="222" name="Google Shape;222;p8: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Sarah </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Here is a typical day in Reception…. As you can see the day is full and busy.  We do realise that for many children starting school this year is a HUGE step and we will be easing them in gently but please don’t be alarmed if your child comes home tired and irritable as it is a busy day.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You will have noticed that we do phonics every morning. Mrs Sewell is going to talk to you about this in more detail.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a:t>
            </a:r>
            <a:endParaRPr/>
          </a:p>
        </p:txBody>
      </p:sp>
      <p:sp>
        <p:nvSpPr>
          <p:cNvPr id="230" name="Google Shape;230;p10: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1:notes"/>
          <p:cNvSpPr>
            <a:spLocks noGrp="1" noRot="1" noChangeAspect="1"/>
          </p:cNvSpPr>
          <p:nvPr>
            <p:ph type="sldImg" idx="2"/>
          </p:nvPr>
        </p:nvSpPr>
        <p:spPr>
          <a:xfrm>
            <a:off x="420688" y="1239838"/>
            <a:ext cx="5956300" cy="33512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1:notes"/>
          <p:cNvSpPr txBox="1">
            <a:spLocks noGrp="1"/>
          </p:cNvSpPr>
          <p:nvPr>
            <p:ph type="body" idx="1"/>
          </p:nvPr>
        </p:nvSpPr>
        <p:spPr>
          <a:xfrm>
            <a:off x="679768" y="4777196"/>
            <a:ext cx="5438140" cy="39086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Sarah -</a:t>
            </a:r>
            <a:r>
              <a:rPr lang="en-US"/>
              <a:t> </a:t>
            </a:r>
            <a:endParaRPr/>
          </a:p>
          <a:p>
            <a:pPr marL="0" lvl="0" indent="0" algn="l" rtl="0">
              <a:lnSpc>
                <a:spcPct val="100000"/>
              </a:lnSpc>
              <a:spcBef>
                <a:spcPts val="0"/>
              </a:spcBef>
              <a:spcAft>
                <a:spcPts val="0"/>
              </a:spcAft>
              <a:buSzPts val="1400"/>
              <a:buNone/>
            </a:pPr>
            <a:r>
              <a:rPr lang="en-US"/>
              <a:t>Learning to read and write -  We teach phonics daily at St Matthews.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sz="1200" b="0" i="0">
                <a:solidFill>
                  <a:schemeClr val="dk1"/>
                </a:solidFill>
                <a:latin typeface="Calibri"/>
                <a:ea typeface="Calibri"/>
                <a:cs typeface="Calibri"/>
                <a:sym typeface="Calibri"/>
              </a:rPr>
              <a:t>We teach phonics through an exciting scheme called Monster Phonics. </a:t>
            </a:r>
            <a:r>
              <a:rPr lang="en-US" sz="1200" b="0" i="0" u="none" strike="noStrike" cap="none">
                <a:solidFill>
                  <a:schemeClr val="dk1"/>
                </a:solidFill>
                <a:latin typeface="Calibri"/>
                <a:ea typeface="Calibri"/>
                <a:cs typeface="Calibri"/>
                <a:sym typeface="Calibri"/>
              </a:rPr>
              <a:t>Monster Phonics helps children to learn and recall spellings by using colour. Each sound and colour is also represented by a monster that makes that sound (a sound cue). This brings phonics to life and makes Monster Phonics highly engaging. </a:t>
            </a:r>
            <a:r>
              <a:rPr lang="en-US" sz="1200" b="0" i="0">
                <a:solidFill>
                  <a:schemeClr val="dk1"/>
                </a:solidFill>
                <a:latin typeface="Calibri"/>
                <a:ea typeface="Calibri"/>
                <a:cs typeface="Calibri"/>
                <a:sym typeface="Calibri"/>
              </a:rPr>
              <a:t>.</a:t>
            </a:r>
            <a:r>
              <a:rPr lang="en-US"/>
              <a:t>This approach to phonics is fun and gives the children the tools and strategies to become independent readers and writers. </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In the Autumn Term, there will be the opportunity for you to attend a parent webinar to learn more about how you can help support your children.  There is also a great facebook group that you can join if you are on facebook. </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200" b="0" i="0">
                <a:solidFill>
                  <a:schemeClr val="dk1"/>
                </a:solidFill>
                <a:latin typeface="Calibri"/>
                <a:ea typeface="Calibri"/>
                <a:cs typeface="Calibri"/>
                <a:sym typeface="Calibri"/>
              </a:rPr>
              <a:t>We love teaching phonics here and the children love learning phonics too. We are careful to make the link between ‘doing’ phonics every day, alongside developing a love of books</a:t>
            </a:r>
            <a:r>
              <a:rPr lang="en-US"/>
              <a:t>,</a:t>
            </a:r>
            <a:r>
              <a:rPr lang="en-US" sz="1200" b="0" i="0">
                <a:solidFill>
                  <a:schemeClr val="dk1"/>
                </a:solidFill>
                <a:latin typeface="Calibri"/>
                <a:ea typeface="Calibri"/>
                <a:cs typeface="Calibri"/>
                <a:sym typeface="Calibri"/>
              </a:rPr>
              <a:t> reading and writing. </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0" i="0">
                <a:solidFill>
                  <a:schemeClr val="dk1"/>
                </a:solidFill>
                <a:latin typeface="Calibri"/>
                <a:ea typeface="Calibri"/>
                <a:cs typeface="Calibri"/>
                <a:sym typeface="Calibri"/>
              </a:rPr>
              <a:t>Children will bring books home </a:t>
            </a:r>
            <a:r>
              <a:rPr lang="en-US"/>
              <a:t>from</a:t>
            </a:r>
            <a:r>
              <a:rPr lang="en-US" sz="1200" b="0" i="0">
                <a:solidFill>
                  <a:schemeClr val="dk1"/>
                </a:solidFill>
                <a:latin typeface="Calibri"/>
                <a:ea typeface="Calibri"/>
                <a:cs typeface="Calibri"/>
                <a:sym typeface="Calibri"/>
              </a:rPr>
              <a:t> school in their red book bags and we encourage you to share these books with them in a positive and encouraging manner. Initially, you may read the books to your child, talk about the pictures and then as the year progresses, your child will begin to want to read their reading books to you and show off their newly acquired reading skills. </a:t>
            </a:r>
            <a:endParaRPr sz="1200" b="0" i="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245" name="Google Shape;245;p11:notes"/>
          <p:cNvSpPr txBox="1">
            <a:spLocks noGrp="1"/>
          </p:cNvSpPr>
          <p:nvPr>
            <p:ph type="sldNum" idx="12"/>
          </p:nvPr>
        </p:nvSpPr>
        <p:spPr>
          <a:xfrm>
            <a:off x="3850444" y="9428586"/>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2"/>
        <p:cNvGrpSpPr/>
        <p:nvPr/>
      </p:nvGrpSpPr>
      <p:grpSpPr>
        <a:xfrm>
          <a:off x="0" y="0"/>
          <a:ext cx="0" cy="0"/>
          <a:chOff x="0" y="0"/>
          <a:chExt cx="0" cy="0"/>
        </a:xfrm>
      </p:grpSpPr>
      <p:sp>
        <p:nvSpPr>
          <p:cNvPr id="43" name="Google Shape;43;p19"/>
          <p:cNvSpPr txBox="1">
            <a:spLocks noGrp="1"/>
          </p:cNvSpPr>
          <p:nvPr>
            <p:ph type="ctrTitle"/>
          </p:nvPr>
        </p:nvSpPr>
        <p:spPr>
          <a:xfrm>
            <a:off x="2589213" y="2514600"/>
            <a:ext cx="8915399" cy="2262781"/>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5400"/>
              <a:buFont typeface="Century Gothic"/>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ubTitle" idx="1"/>
          </p:nvPr>
        </p:nvSpPr>
        <p:spPr>
          <a:xfrm>
            <a:off x="2589213" y="4777379"/>
            <a:ext cx="8915399" cy="1126283"/>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000"/>
              </a:spcBef>
              <a:spcAft>
                <a:spcPts val="0"/>
              </a:spcAft>
              <a:buSzPts val="1800"/>
              <a:buNone/>
              <a:defRPr>
                <a:solidFill>
                  <a:srgbClr val="595959"/>
                </a:solidFill>
              </a:defRPr>
            </a:lvl1pPr>
            <a:lvl2pPr lvl="1" algn="ctr">
              <a:lnSpc>
                <a:spcPct val="100000"/>
              </a:lnSpc>
              <a:spcBef>
                <a:spcPts val="1000"/>
              </a:spcBef>
              <a:spcAft>
                <a:spcPts val="0"/>
              </a:spcAft>
              <a:buSzPts val="1600"/>
              <a:buNone/>
              <a:defRPr>
                <a:solidFill>
                  <a:srgbClr val="888888"/>
                </a:solidFill>
              </a:defRPr>
            </a:lvl2pPr>
            <a:lvl3pPr lvl="2" algn="ctr">
              <a:lnSpc>
                <a:spcPct val="100000"/>
              </a:lnSpc>
              <a:spcBef>
                <a:spcPts val="1000"/>
              </a:spcBef>
              <a:spcAft>
                <a:spcPts val="0"/>
              </a:spcAft>
              <a:buSzPts val="1400"/>
              <a:buNone/>
              <a:defRPr>
                <a:solidFill>
                  <a:srgbClr val="888888"/>
                </a:solidFill>
              </a:defRPr>
            </a:lvl3pPr>
            <a:lvl4pPr lvl="3" algn="ctr">
              <a:lnSpc>
                <a:spcPct val="100000"/>
              </a:lnSpc>
              <a:spcBef>
                <a:spcPts val="1000"/>
              </a:spcBef>
              <a:spcAft>
                <a:spcPts val="0"/>
              </a:spcAft>
              <a:buSzPts val="1200"/>
              <a:buNone/>
              <a:defRPr>
                <a:solidFill>
                  <a:srgbClr val="888888"/>
                </a:solidFill>
              </a:defRPr>
            </a:lvl4pPr>
            <a:lvl5pPr lvl="4" algn="ctr">
              <a:lnSpc>
                <a:spcPct val="100000"/>
              </a:lnSpc>
              <a:spcBef>
                <a:spcPts val="1000"/>
              </a:spcBef>
              <a:spcAft>
                <a:spcPts val="0"/>
              </a:spcAft>
              <a:buSzPts val="1200"/>
              <a:buNone/>
              <a:defRPr>
                <a:solidFill>
                  <a:srgbClr val="888888"/>
                </a:solidFill>
              </a:defRPr>
            </a:lvl5pPr>
            <a:lvl6pPr lvl="5" algn="ctr">
              <a:lnSpc>
                <a:spcPct val="100000"/>
              </a:lnSpc>
              <a:spcBef>
                <a:spcPts val="1000"/>
              </a:spcBef>
              <a:spcAft>
                <a:spcPts val="0"/>
              </a:spcAft>
              <a:buSzPts val="1200"/>
              <a:buNone/>
              <a:defRPr>
                <a:solidFill>
                  <a:srgbClr val="888888"/>
                </a:solidFill>
              </a:defRPr>
            </a:lvl6pPr>
            <a:lvl7pPr lvl="6" algn="ctr">
              <a:lnSpc>
                <a:spcPct val="100000"/>
              </a:lnSpc>
              <a:spcBef>
                <a:spcPts val="1000"/>
              </a:spcBef>
              <a:spcAft>
                <a:spcPts val="0"/>
              </a:spcAft>
              <a:buSzPts val="1200"/>
              <a:buNone/>
              <a:defRPr>
                <a:solidFill>
                  <a:srgbClr val="888888"/>
                </a:solidFill>
              </a:defRPr>
            </a:lvl7pPr>
            <a:lvl8pPr lvl="7" algn="ctr">
              <a:lnSpc>
                <a:spcPct val="100000"/>
              </a:lnSpc>
              <a:spcBef>
                <a:spcPts val="1000"/>
              </a:spcBef>
              <a:spcAft>
                <a:spcPts val="0"/>
              </a:spcAft>
              <a:buSzPts val="1200"/>
              <a:buNone/>
              <a:defRPr>
                <a:solidFill>
                  <a:srgbClr val="888888"/>
                </a:solidFill>
              </a:defRPr>
            </a:lvl8pPr>
            <a:lvl9pPr lvl="8" algn="ctr">
              <a:lnSpc>
                <a:spcPct val="100000"/>
              </a:lnSpc>
              <a:spcBef>
                <a:spcPts val="1000"/>
              </a:spcBef>
              <a:spcAft>
                <a:spcPts val="0"/>
              </a:spcAft>
              <a:buSzPts val="1200"/>
              <a:buNone/>
              <a:defRPr>
                <a:solidFill>
                  <a:srgbClr val="888888"/>
                </a:solidFill>
              </a:defRPr>
            </a:lvl9pPr>
          </a:lstStyle>
          <a:p>
            <a:endParaRPr/>
          </a:p>
        </p:txBody>
      </p:sp>
      <p:sp>
        <p:nvSpPr>
          <p:cNvPr id="45" name="Google Shape;45;p19"/>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p:nvPr/>
        </p:nvSpPr>
        <p:spPr>
          <a:xfrm>
            <a:off x="0" y="4323810"/>
            <a:ext cx="1744652" cy="778589"/>
          </a:xfrm>
          <a:custGeom>
            <a:avLst/>
            <a:gdLst/>
            <a:ahLst/>
            <a:cxnLst/>
            <a:rect l="l" t="t" r="r" b="b"/>
            <a:pathLst>
              <a:path w="372" h="166" extrusionOk="0">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9"/>
          <p:cNvSpPr txBox="1">
            <a:spLocks noGrp="1"/>
          </p:cNvSpPr>
          <p:nvPr>
            <p:ph type="sldNum" idx="12"/>
          </p:nvPr>
        </p:nvSpPr>
        <p:spPr>
          <a:xfrm>
            <a:off x="531812" y="4529540"/>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08"/>
        <p:cNvGrpSpPr/>
        <p:nvPr/>
      </p:nvGrpSpPr>
      <p:grpSpPr>
        <a:xfrm>
          <a:off x="0" y="0"/>
          <a:ext cx="0" cy="0"/>
          <a:chOff x="0" y="0"/>
          <a:chExt cx="0" cy="0"/>
        </a:xfrm>
      </p:grpSpPr>
      <p:sp>
        <p:nvSpPr>
          <p:cNvPr id="109" name="Google Shape;109;p28"/>
          <p:cNvSpPr txBox="1">
            <a:spLocks noGrp="1"/>
          </p:cNvSpPr>
          <p:nvPr>
            <p:ph type="title"/>
          </p:nvPr>
        </p:nvSpPr>
        <p:spPr>
          <a:xfrm>
            <a:off x="2589212" y="609600"/>
            <a:ext cx="8915399" cy="311704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62626"/>
              </a:buClr>
              <a:buSzPts val="4800"/>
              <a:buFont typeface="Century Gothic"/>
              <a:buNone/>
              <a:defRPr sz="48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8"/>
          <p:cNvSpPr txBox="1">
            <a:spLocks noGrp="1"/>
          </p:cNvSpPr>
          <p:nvPr>
            <p:ph type="body" idx="1"/>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800"/>
              <a:buNone/>
              <a:defRPr sz="1800">
                <a:solidFill>
                  <a:srgbClr val="595959"/>
                </a:solidFill>
              </a:defRPr>
            </a:lvl1pPr>
            <a:lvl2pPr marL="914400" lvl="1" indent="-228600" algn="l">
              <a:lnSpc>
                <a:spcPct val="100000"/>
              </a:lnSpc>
              <a:spcBef>
                <a:spcPts val="1000"/>
              </a:spcBef>
              <a:spcAft>
                <a:spcPts val="0"/>
              </a:spcAft>
              <a:buSzPts val="1800"/>
              <a:buNone/>
              <a:defRPr sz="1800">
                <a:solidFill>
                  <a:srgbClr val="888888"/>
                </a:solidFill>
              </a:defRPr>
            </a:lvl2pPr>
            <a:lvl3pPr marL="1371600" lvl="2" indent="-228600" algn="l">
              <a:lnSpc>
                <a:spcPct val="100000"/>
              </a:lnSpc>
              <a:spcBef>
                <a:spcPts val="1000"/>
              </a:spcBef>
              <a:spcAft>
                <a:spcPts val="0"/>
              </a:spcAft>
              <a:buSzPts val="1600"/>
              <a:buNone/>
              <a:defRPr sz="1600">
                <a:solidFill>
                  <a:srgbClr val="888888"/>
                </a:solidFill>
              </a:defRPr>
            </a:lvl3pPr>
            <a:lvl4pPr marL="1828800" lvl="3" indent="-228600" algn="l">
              <a:lnSpc>
                <a:spcPct val="100000"/>
              </a:lnSpc>
              <a:spcBef>
                <a:spcPts val="1000"/>
              </a:spcBef>
              <a:spcAft>
                <a:spcPts val="0"/>
              </a:spcAft>
              <a:buSzPts val="1400"/>
              <a:buNone/>
              <a:defRPr sz="1400">
                <a:solidFill>
                  <a:srgbClr val="888888"/>
                </a:solidFill>
              </a:defRPr>
            </a:lvl4pPr>
            <a:lvl5pPr marL="2286000" lvl="4" indent="-228600" algn="l">
              <a:lnSpc>
                <a:spcPct val="100000"/>
              </a:lnSpc>
              <a:spcBef>
                <a:spcPts val="1000"/>
              </a:spcBef>
              <a:spcAft>
                <a:spcPts val="0"/>
              </a:spcAft>
              <a:buSzPts val="1400"/>
              <a:buNone/>
              <a:defRPr sz="1400">
                <a:solidFill>
                  <a:srgbClr val="888888"/>
                </a:solidFill>
              </a:defRPr>
            </a:lvl5pPr>
            <a:lvl6pPr marL="2743200" lvl="5" indent="-228600" algn="l">
              <a:lnSpc>
                <a:spcPct val="100000"/>
              </a:lnSpc>
              <a:spcBef>
                <a:spcPts val="1000"/>
              </a:spcBef>
              <a:spcAft>
                <a:spcPts val="0"/>
              </a:spcAft>
              <a:buSzPts val="1400"/>
              <a:buNone/>
              <a:defRPr sz="1400">
                <a:solidFill>
                  <a:srgbClr val="888888"/>
                </a:solidFill>
              </a:defRPr>
            </a:lvl6pPr>
            <a:lvl7pPr marL="3200400" lvl="6" indent="-228600" algn="l">
              <a:lnSpc>
                <a:spcPct val="100000"/>
              </a:lnSpc>
              <a:spcBef>
                <a:spcPts val="1000"/>
              </a:spcBef>
              <a:spcAft>
                <a:spcPts val="0"/>
              </a:spcAft>
              <a:buSzPts val="1400"/>
              <a:buNone/>
              <a:defRPr sz="1400">
                <a:solidFill>
                  <a:srgbClr val="888888"/>
                </a:solidFill>
              </a:defRPr>
            </a:lvl7pPr>
            <a:lvl8pPr marL="3657600" lvl="7" indent="-228600" algn="l">
              <a:lnSpc>
                <a:spcPct val="100000"/>
              </a:lnSpc>
              <a:spcBef>
                <a:spcPts val="1000"/>
              </a:spcBef>
              <a:spcAft>
                <a:spcPts val="0"/>
              </a:spcAft>
              <a:buSzPts val="1400"/>
              <a:buNone/>
              <a:defRPr sz="1400">
                <a:solidFill>
                  <a:srgbClr val="888888"/>
                </a:solidFill>
              </a:defRPr>
            </a:lvl8pPr>
            <a:lvl9pPr marL="4114800" lvl="8" indent="-228600" algn="l">
              <a:lnSpc>
                <a:spcPct val="100000"/>
              </a:lnSpc>
              <a:spcBef>
                <a:spcPts val="1000"/>
              </a:spcBef>
              <a:spcAft>
                <a:spcPts val="0"/>
              </a:spcAft>
              <a:buSzPts val="1400"/>
              <a:buNone/>
              <a:defRPr sz="1400">
                <a:solidFill>
                  <a:srgbClr val="888888"/>
                </a:solidFill>
              </a:defRPr>
            </a:lvl9pPr>
          </a:lstStyle>
          <a:p>
            <a:endParaRPr/>
          </a:p>
        </p:txBody>
      </p:sp>
      <p:sp>
        <p:nvSpPr>
          <p:cNvPr id="111" name="Google Shape;111;p2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8"/>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8"/>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15"/>
        <p:cNvGrpSpPr/>
        <p:nvPr/>
      </p:nvGrpSpPr>
      <p:grpSpPr>
        <a:xfrm>
          <a:off x="0" y="0"/>
          <a:ext cx="0" cy="0"/>
          <a:chOff x="0" y="0"/>
          <a:chExt cx="0" cy="0"/>
        </a:xfrm>
      </p:grpSpPr>
      <p:sp>
        <p:nvSpPr>
          <p:cNvPr id="116" name="Google Shape;116;p29"/>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62626"/>
              </a:buClr>
              <a:buSzPts val="4800"/>
              <a:buFont typeface="Century Gothic"/>
              <a:buNone/>
              <a:defRPr sz="48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9"/>
          <p:cNvSpPr txBox="1">
            <a:spLocks noGrp="1"/>
          </p:cNvSpPr>
          <p:nvPr>
            <p:ph type="body" idx="1"/>
          </p:nvPr>
        </p:nvSpPr>
        <p:spPr>
          <a:xfrm>
            <a:off x="3275012" y="3505200"/>
            <a:ext cx="7536554" cy="381000"/>
          </a:xfrm>
          <a:prstGeom prst="rect">
            <a:avLst/>
          </a:prstGeom>
          <a:noFill/>
          <a:ln>
            <a:noFill/>
          </a:ln>
        </p:spPr>
        <p:txBody>
          <a:bodyPr spcFirstLastPara="1" wrap="square" lIns="91425" tIns="45700" rIns="91425" bIns="45700" anchor="ctr" anchorCtr="0">
            <a:noAutofit/>
          </a:bodyPr>
          <a:lstStyle>
            <a:lvl1pPr marL="457200" lvl="0" indent="-228600" algn="l">
              <a:lnSpc>
                <a:spcPct val="100000"/>
              </a:lnSpc>
              <a:spcBef>
                <a:spcPts val="1000"/>
              </a:spcBef>
              <a:spcAft>
                <a:spcPts val="0"/>
              </a:spcAft>
              <a:buSzPts val="1600"/>
              <a:buFont typeface="Century Gothic"/>
              <a:buNone/>
              <a:defRPr sz="1600">
                <a:solidFill>
                  <a:srgbClr val="7F7F7F"/>
                </a:solidFill>
              </a:defRPr>
            </a:lvl1pPr>
            <a:lvl2pPr marL="914400" lvl="1" indent="-228600" algn="l">
              <a:lnSpc>
                <a:spcPct val="100000"/>
              </a:lnSpc>
              <a:spcBef>
                <a:spcPts val="1000"/>
              </a:spcBef>
              <a:spcAft>
                <a:spcPts val="0"/>
              </a:spcAft>
              <a:buSzPts val="1600"/>
              <a:buFont typeface="Century Gothic"/>
              <a:buNone/>
              <a:defRPr/>
            </a:lvl2pPr>
            <a:lvl3pPr marL="1371600" lvl="2" indent="-228600" algn="l">
              <a:lnSpc>
                <a:spcPct val="100000"/>
              </a:lnSpc>
              <a:spcBef>
                <a:spcPts val="1000"/>
              </a:spcBef>
              <a:spcAft>
                <a:spcPts val="0"/>
              </a:spcAft>
              <a:buSzPts val="1400"/>
              <a:buFont typeface="Century Gothic"/>
              <a:buNone/>
              <a:defRPr/>
            </a:lvl3pPr>
            <a:lvl4pPr marL="1828800" lvl="3" indent="-228600" algn="l">
              <a:lnSpc>
                <a:spcPct val="100000"/>
              </a:lnSpc>
              <a:spcBef>
                <a:spcPts val="1000"/>
              </a:spcBef>
              <a:spcAft>
                <a:spcPts val="0"/>
              </a:spcAft>
              <a:buSzPts val="1200"/>
              <a:buFont typeface="Century Gothic"/>
              <a:buNone/>
              <a:defRPr/>
            </a:lvl4pPr>
            <a:lvl5pPr marL="2286000" lvl="4" indent="-228600" algn="l">
              <a:lnSpc>
                <a:spcPct val="100000"/>
              </a:lnSpc>
              <a:spcBef>
                <a:spcPts val="1000"/>
              </a:spcBef>
              <a:spcAft>
                <a:spcPts val="0"/>
              </a:spcAft>
              <a:buSzPts val="1200"/>
              <a:buFont typeface="Century Gothic"/>
              <a:buNone/>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18" name="Google Shape;118;p29"/>
          <p:cNvSpPr txBox="1">
            <a:spLocks noGrp="1"/>
          </p:cNvSpPr>
          <p:nvPr>
            <p:ph type="body" idx="2"/>
          </p:nvPr>
        </p:nvSpPr>
        <p:spPr>
          <a:xfrm>
            <a:off x="2589212" y="4354046"/>
            <a:ext cx="8915399" cy="1555864"/>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SzPts val="1800"/>
              <a:buNone/>
              <a:defRPr sz="1800">
                <a:solidFill>
                  <a:srgbClr val="595959"/>
                </a:solidFill>
              </a:defRPr>
            </a:lvl1pPr>
            <a:lvl2pPr marL="914400" lvl="1" indent="-228600" algn="l">
              <a:lnSpc>
                <a:spcPct val="100000"/>
              </a:lnSpc>
              <a:spcBef>
                <a:spcPts val="1000"/>
              </a:spcBef>
              <a:spcAft>
                <a:spcPts val="0"/>
              </a:spcAft>
              <a:buSzPts val="1800"/>
              <a:buNone/>
              <a:defRPr sz="1800">
                <a:solidFill>
                  <a:srgbClr val="888888"/>
                </a:solidFill>
              </a:defRPr>
            </a:lvl2pPr>
            <a:lvl3pPr marL="1371600" lvl="2" indent="-228600" algn="l">
              <a:lnSpc>
                <a:spcPct val="100000"/>
              </a:lnSpc>
              <a:spcBef>
                <a:spcPts val="1000"/>
              </a:spcBef>
              <a:spcAft>
                <a:spcPts val="0"/>
              </a:spcAft>
              <a:buSzPts val="1600"/>
              <a:buNone/>
              <a:defRPr sz="1600">
                <a:solidFill>
                  <a:srgbClr val="888888"/>
                </a:solidFill>
              </a:defRPr>
            </a:lvl3pPr>
            <a:lvl4pPr marL="1828800" lvl="3" indent="-228600" algn="l">
              <a:lnSpc>
                <a:spcPct val="100000"/>
              </a:lnSpc>
              <a:spcBef>
                <a:spcPts val="1000"/>
              </a:spcBef>
              <a:spcAft>
                <a:spcPts val="0"/>
              </a:spcAft>
              <a:buSzPts val="1400"/>
              <a:buNone/>
              <a:defRPr sz="1400">
                <a:solidFill>
                  <a:srgbClr val="888888"/>
                </a:solidFill>
              </a:defRPr>
            </a:lvl4pPr>
            <a:lvl5pPr marL="2286000" lvl="4" indent="-228600" algn="l">
              <a:lnSpc>
                <a:spcPct val="100000"/>
              </a:lnSpc>
              <a:spcBef>
                <a:spcPts val="1000"/>
              </a:spcBef>
              <a:spcAft>
                <a:spcPts val="0"/>
              </a:spcAft>
              <a:buSzPts val="1400"/>
              <a:buNone/>
              <a:defRPr sz="1400">
                <a:solidFill>
                  <a:srgbClr val="888888"/>
                </a:solidFill>
              </a:defRPr>
            </a:lvl5pPr>
            <a:lvl6pPr marL="2743200" lvl="5" indent="-228600" algn="l">
              <a:lnSpc>
                <a:spcPct val="100000"/>
              </a:lnSpc>
              <a:spcBef>
                <a:spcPts val="1000"/>
              </a:spcBef>
              <a:spcAft>
                <a:spcPts val="0"/>
              </a:spcAft>
              <a:buSzPts val="1400"/>
              <a:buNone/>
              <a:defRPr sz="1400">
                <a:solidFill>
                  <a:srgbClr val="888888"/>
                </a:solidFill>
              </a:defRPr>
            </a:lvl6pPr>
            <a:lvl7pPr marL="3200400" lvl="6" indent="-228600" algn="l">
              <a:lnSpc>
                <a:spcPct val="100000"/>
              </a:lnSpc>
              <a:spcBef>
                <a:spcPts val="1000"/>
              </a:spcBef>
              <a:spcAft>
                <a:spcPts val="0"/>
              </a:spcAft>
              <a:buSzPts val="1400"/>
              <a:buNone/>
              <a:defRPr sz="1400">
                <a:solidFill>
                  <a:srgbClr val="888888"/>
                </a:solidFill>
              </a:defRPr>
            </a:lvl7pPr>
            <a:lvl8pPr marL="3657600" lvl="7" indent="-228600" algn="l">
              <a:lnSpc>
                <a:spcPct val="100000"/>
              </a:lnSpc>
              <a:spcBef>
                <a:spcPts val="1000"/>
              </a:spcBef>
              <a:spcAft>
                <a:spcPts val="0"/>
              </a:spcAft>
              <a:buSzPts val="1400"/>
              <a:buNone/>
              <a:defRPr sz="1400">
                <a:solidFill>
                  <a:srgbClr val="888888"/>
                </a:solidFill>
              </a:defRPr>
            </a:lvl8pPr>
            <a:lvl9pPr marL="4114800" lvl="8" indent="-228600" algn="l">
              <a:lnSpc>
                <a:spcPct val="100000"/>
              </a:lnSpc>
              <a:spcBef>
                <a:spcPts val="1000"/>
              </a:spcBef>
              <a:spcAft>
                <a:spcPts val="0"/>
              </a:spcAft>
              <a:buSzPts val="1400"/>
              <a:buNone/>
              <a:defRPr sz="1400">
                <a:solidFill>
                  <a:srgbClr val="888888"/>
                </a:solidFill>
              </a:defRPr>
            </a:lvl9pPr>
          </a:lstStyle>
          <a:p>
            <a:endParaRPr/>
          </a:p>
        </p:txBody>
      </p:sp>
      <p:sp>
        <p:nvSpPr>
          <p:cNvPr id="119" name="Google Shape;119;p29"/>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9"/>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29"/>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29"/>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24" name="Google Shape;124;p29"/>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25"/>
        <p:cNvGrpSpPr/>
        <p:nvPr/>
      </p:nvGrpSpPr>
      <p:grpSpPr>
        <a:xfrm>
          <a:off x="0" y="0"/>
          <a:ext cx="0" cy="0"/>
          <a:chOff x="0" y="0"/>
          <a:chExt cx="0" cy="0"/>
        </a:xfrm>
      </p:grpSpPr>
      <p:sp>
        <p:nvSpPr>
          <p:cNvPr id="126" name="Google Shape;126;p30"/>
          <p:cNvSpPr txBox="1">
            <a:spLocks noGrp="1"/>
          </p:cNvSpPr>
          <p:nvPr>
            <p:ph type="title"/>
          </p:nvPr>
        </p:nvSpPr>
        <p:spPr>
          <a:xfrm>
            <a:off x="2589213" y="2438400"/>
            <a:ext cx="8915400" cy="2724845"/>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4800"/>
              <a:buFont typeface="Century Gothic"/>
              <a:buNone/>
              <a:defRPr sz="4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30"/>
          <p:cNvSpPr txBox="1">
            <a:spLocks noGrp="1"/>
          </p:cNvSpPr>
          <p:nvPr>
            <p:ph type="body" idx="1"/>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800"/>
              <a:buNone/>
              <a:defRPr>
                <a:solidFill>
                  <a:srgbClr val="595959"/>
                </a:solidFill>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28" name="Google Shape;128;p3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0"/>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30"/>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32"/>
        <p:cNvGrpSpPr/>
        <p:nvPr/>
      </p:nvGrpSpPr>
      <p:grpSpPr>
        <a:xfrm>
          <a:off x="0" y="0"/>
          <a:ext cx="0" cy="0"/>
          <a:chOff x="0" y="0"/>
          <a:chExt cx="0" cy="0"/>
        </a:xfrm>
      </p:grpSpPr>
      <p:sp>
        <p:nvSpPr>
          <p:cNvPr id="133" name="Google Shape;133;p31"/>
          <p:cNvSpPr txBox="1">
            <a:spLocks noGrp="1"/>
          </p:cNvSpPr>
          <p:nvPr>
            <p:ph type="title"/>
          </p:nvPr>
        </p:nvSpPr>
        <p:spPr>
          <a:xfrm>
            <a:off x="2849949" y="609600"/>
            <a:ext cx="8393926" cy="28956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62626"/>
              </a:buClr>
              <a:buSzPts val="4800"/>
              <a:buFont typeface="Century Gothic"/>
              <a:buNone/>
              <a:defRPr sz="48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1"/>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2400"/>
              <a:buFont typeface="Century Gothic"/>
              <a:buNone/>
              <a:defRPr sz="2400">
                <a:solidFill>
                  <a:schemeClr val="accent1"/>
                </a:solidFill>
              </a:defRPr>
            </a:lvl1pPr>
            <a:lvl2pPr marL="914400" lvl="1" indent="-228600" algn="l">
              <a:lnSpc>
                <a:spcPct val="100000"/>
              </a:lnSpc>
              <a:spcBef>
                <a:spcPts val="1000"/>
              </a:spcBef>
              <a:spcAft>
                <a:spcPts val="0"/>
              </a:spcAft>
              <a:buSzPts val="1600"/>
              <a:buFont typeface="Century Gothic"/>
              <a:buNone/>
              <a:defRPr/>
            </a:lvl2pPr>
            <a:lvl3pPr marL="1371600" lvl="2" indent="-228600" algn="l">
              <a:lnSpc>
                <a:spcPct val="100000"/>
              </a:lnSpc>
              <a:spcBef>
                <a:spcPts val="1000"/>
              </a:spcBef>
              <a:spcAft>
                <a:spcPts val="0"/>
              </a:spcAft>
              <a:buSzPts val="1400"/>
              <a:buFont typeface="Century Gothic"/>
              <a:buNone/>
              <a:defRPr/>
            </a:lvl3pPr>
            <a:lvl4pPr marL="1828800" lvl="3" indent="-228600" algn="l">
              <a:lnSpc>
                <a:spcPct val="100000"/>
              </a:lnSpc>
              <a:spcBef>
                <a:spcPts val="1000"/>
              </a:spcBef>
              <a:spcAft>
                <a:spcPts val="0"/>
              </a:spcAft>
              <a:buSzPts val="1200"/>
              <a:buFont typeface="Century Gothic"/>
              <a:buNone/>
              <a:defRPr/>
            </a:lvl4pPr>
            <a:lvl5pPr marL="2286000" lvl="4" indent="-228600" algn="l">
              <a:lnSpc>
                <a:spcPct val="100000"/>
              </a:lnSpc>
              <a:spcBef>
                <a:spcPts val="1000"/>
              </a:spcBef>
              <a:spcAft>
                <a:spcPts val="0"/>
              </a:spcAft>
              <a:buSzPts val="1200"/>
              <a:buFont typeface="Century Gothic"/>
              <a:buNone/>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35" name="Google Shape;135;p31"/>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800"/>
              <a:buNone/>
              <a:defRPr>
                <a:solidFill>
                  <a:srgbClr val="595959"/>
                </a:solidFill>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36" name="Google Shape;136;p3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3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1"/>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31"/>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
        <p:nvSpPr>
          <p:cNvPr id="140" name="Google Shape;140;p31"/>
          <p:cNvSpPr txBox="1"/>
          <p:nvPr/>
        </p:nvSpPr>
        <p:spPr>
          <a:xfrm>
            <a:off x="2467652" y="648005"/>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41" name="Google Shape;141;p31"/>
          <p:cNvSpPr txBox="1"/>
          <p:nvPr/>
        </p:nvSpPr>
        <p:spPr>
          <a:xfrm>
            <a:off x="11114852" y="2905306"/>
            <a:ext cx="609600"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0"/>
              <a:buFont typeface="Arial"/>
              <a:buNone/>
            </a:pPr>
            <a:r>
              <a:rPr lang="en-US" sz="8000" b="0" i="0" u="none" strike="noStrike" cap="none">
                <a:solidFill>
                  <a:schemeClr val="accent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42"/>
        <p:cNvGrpSpPr/>
        <p:nvPr/>
      </p:nvGrpSpPr>
      <p:grpSpPr>
        <a:xfrm>
          <a:off x="0" y="0"/>
          <a:ext cx="0" cy="0"/>
          <a:chOff x="0" y="0"/>
          <a:chExt cx="0" cy="0"/>
        </a:xfrm>
      </p:grpSpPr>
      <p:sp>
        <p:nvSpPr>
          <p:cNvPr id="143" name="Google Shape;143;p32"/>
          <p:cNvSpPr txBox="1">
            <a:spLocks noGrp="1"/>
          </p:cNvSpPr>
          <p:nvPr>
            <p:ph type="title"/>
          </p:nvPr>
        </p:nvSpPr>
        <p:spPr>
          <a:xfrm>
            <a:off x="2589212" y="627407"/>
            <a:ext cx="8915399" cy="288002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62626"/>
              </a:buClr>
              <a:buSzPts val="4800"/>
              <a:buFont typeface="Century Gothic"/>
              <a:buNone/>
              <a:defRPr sz="4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32"/>
          <p:cNvSpPr txBox="1">
            <a:spLocks noGrp="1"/>
          </p:cNvSpPr>
          <p:nvPr>
            <p:ph type="body" idx="1"/>
          </p:nvPr>
        </p:nvSpPr>
        <p:spPr>
          <a:xfrm>
            <a:off x="2589212" y="4343400"/>
            <a:ext cx="8915400" cy="8382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2400"/>
              <a:buFont typeface="Century Gothic"/>
              <a:buNone/>
              <a:defRPr sz="2400">
                <a:solidFill>
                  <a:schemeClr val="accent1"/>
                </a:solidFill>
              </a:defRPr>
            </a:lvl1pPr>
            <a:lvl2pPr marL="914400" lvl="1" indent="-228600" algn="l">
              <a:lnSpc>
                <a:spcPct val="100000"/>
              </a:lnSpc>
              <a:spcBef>
                <a:spcPts val="1000"/>
              </a:spcBef>
              <a:spcAft>
                <a:spcPts val="0"/>
              </a:spcAft>
              <a:buSzPts val="1600"/>
              <a:buFont typeface="Century Gothic"/>
              <a:buNone/>
              <a:defRPr/>
            </a:lvl2pPr>
            <a:lvl3pPr marL="1371600" lvl="2" indent="-228600" algn="l">
              <a:lnSpc>
                <a:spcPct val="100000"/>
              </a:lnSpc>
              <a:spcBef>
                <a:spcPts val="1000"/>
              </a:spcBef>
              <a:spcAft>
                <a:spcPts val="0"/>
              </a:spcAft>
              <a:buSzPts val="1400"/>
              <a:buFont typeface="Century Gothic"/>
              <a:buNone/>
              <a:defRPr/>
            </a:lvl3pPr>
            <a:lvl4pPr marL="1828800" lvl="3" indent="-228600" algn="l">
              <a:lnSpc>
                <a:spcPct val="100000"/>
              </a:lnSpc>
              <a:spcBef>
                <a:spcPts val="1000"/>
              </a:spcBef>
              <a:spcAft>
                <a:spcPts val="0"/>
              </a:spcAft>
              <a:buSzPts val="1200"/>
              <a:buFont typeface="Century Gothic"/>
              <a:buNone/>
              <a:defRPr/>
            </a:lvl4pPr>
            <a:lvl5pPr marL="2286000" lvl="4" indent="-228600" algn="l">
              <a:lnSpc>
                <a:spcPct val="100000"/>
              </a:lnSpc>
              <a:spcBef>
                <a:spcPts val="1000"/>
              </a:spcBef>
              <a:spcAft>
                <a:spcPts val="0"/>
              </a:spcAft>
              <a:buSzPts val="1200"/>
              <a:buFont typeface="Century Gothic"/>
              <a:buNone/>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45" name="Google Shape;145;p32"/>
          <p:cNvSpPr txBox="1">
            <a:spLocks noGrp="1"/>
          </p:cNvSpPr>
          <p:nvPr>
            <p:ph type="body" idx="2"/>
          </p:nvPr>
        </p:nvSpPr>
        <p:spPr>
          <a:xfrm>
            <a:off x="2589213" y="5181600"/>
            <a:ext cx="8915400" cy="72962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800"/>
              <a:buNone/>
              <a:defRPr>
                <a:solidFill>
                  <a:srgbClr val="595959"/>
                </a:solidFill>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46" name="Google Shape;146;p3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3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32"/>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32"/>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0"/>
        <p:cNvGrpSpPr/>
        <p:nvPr/>
      </p:nvGrpSpPr>
      <p:grpSpPr>
        <a:xfrm>
          <a:off x="0" y="0"/>
          <a:ext cx="0" cy="0"/>
          <a:chOff x="0" y="0"/>
          <a:chExt cx="0" cy="0"/>
        </a:xfrm>
      </p:grpSpPr>
      <p:sp>
        <p:nvSpPr>
          <p:cNvPr id="151" name="Google Shape;151;p33"/>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3"/>
          <p:cNvSpPr txBox="1">
            <a:spLocks noGrp="1"/>
          </p:cNvSpPr>
          <p:nvPr>
            <p:ph type="body" idx="1"/>
          </p:nvPr>
        </p:nvSpPr>
        <p:spPr>
          <a:xfrm rot="5400000">
            <a:off x="5103812" y="-381000"/>
            <a:ext cx="3886200" cy="8915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53" name="Google Shape;153;p3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3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3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3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7"/>
        <p:cNvGrpSpPr/>
        <p:nvPr/>
      </p:nvGrpSpPr>
      <p:grpSpPr>
        <a:xfrm>
          <a:off x="0" y="0"/>
          <a:ext cx="0" cy="0"/>
          <a:chOff x="0" y="0"/>
          <a:chExt cx="0" cy="0"/>
        </a:xfrm>
      </p:grpSpPr>
      <p:sp>
        <p:nvSpPr>
          <p:cNvPr id="158" name="Google Shape;158;p34"/>
          <p:cNvSpPr txBox="1">
            <a:spLocks noGrp="1"/>
          </p:cNvSpPr>
          <p:nvPr>
            <p:ph type="title"/>
          </p:nvPr>
        </p:nvSpPr>
        <p:spPr>
          <a:xfrm rot="5400000">
            <a:off x="7756704" y="2165513"/>
            <a:ext cx="5283817" cy="2207601"/>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9" name="Google Shape;159;p34"/>
          <p:cNvSpPr txBox="1">
            <a:spLocks noGrp="1"/>
          </p:cNvSpPr>
          <p:nvPr>
            <p:ph type="body" idx="1"/>
          </p:nvPr>
        </p:nvSpPr>
        <p:spPr>
          <a:xfrm rot="5400000">
            <a:off x="3185803" y="30814"/>
            <a:ext cx="5283817" cy="6477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60" name="Google Shape;160;p3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3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34"/>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3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2592925" y="624110"/>
            <a:ext cx="8911687" cy="128089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body" idx="1"/>
          </p:nvPr>
        </p:nvSpPr>
        <p:spPr>
          <a:xfrm>
            <a:off x="2589212" y="2133600"/>
            <a:ext cx="8915400" cy="377762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52" name="Google Shape;52;p20"/>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0"/>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20"/>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21"/>
          <p:cNvSpPr txBox="1">
            <a:spLocks noGrp="1"/>
          </p:cNvSpPr>
          <p:nvPr>
            <p:ph type="title"/>
          </p:nvPr>
        </p:nvSpPr>
        <p:spPr>
          <a:xfrm>
            <a:off x="2589212" y="2058750"/>
            <a:ext cx="8915399" cy="1468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4000"/>
              <a:buFont typeface="Century Gothic"/>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1"/>
          <p:cNvSpPr txBox="1">
            <a:spLocks noGrp="1"/>
          </p:cNvSpPr>
          <p:nvPr>
            <p:ph type="body" idx="1"/>
          </p:nvPr>
        </p:nvSpPr>
        <p:spPr>
          <a:xfrm>
            <a:off x="2589212" y="3530129"/>
            <a:ext cx="8915399" cy="8604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2000"/>
              <a:buNone/>
              <a:defRPr sz="2000">
                <a:solidFill>
                  <a:srgbClr val="595959"/>
                </a:solidFill>
              </a:defRPr>
            </a:lvl1pPr>
            <a:lvl2pPr marL="914400" lvl="1" indent="-228600" algn="l">
              <a:lnSpc>
                <a:spcPct val="100000"/>
              </a:lnSpc>
              <a:spcBef>
                <a:spcPts val="1000"/>
              </a:spcBef>
              <a:spcAft>
                <a:spcPts val="0"/>
              </a:spcAft>
              <a:buSzPts val="1800"/>
              <a:buNone/>
              <a:defRPr sz="1800">
                <a:solidFill>
                  <a:srgbClr val="888888"/>
                </a:solidFill>
              </a:defRPr>
            </a:lvl2pPr>
            <a:lvl3pPr marL="1371600" lvl="2" indent="-228600" algn="l">
              <a:lnSpc>
                <a:spcPct val="100000"/>
              </a:lnSpc>
              <a:spcBef>
                <a:spcPts val="1000"/>
              </a:spcBef>
              <a:spcAft>
                <a:spcPts val="0"/>
              </a:spcAft>
              <a:buSzPts val="1600"/>
              <a:buNone/>
              <a:defRPr sz="1600">
                <a:solidFill>
                  <a:srgbClr val="888888"/>
                </a:solidFill>
              </a:defRPr>
            </a:lvl3pPr>
            <a:lvl4pPr marL="1828800" lvl="3" indent="-228600" algn="l">
              <a:lnSpc>
                <a:spcPct val="100000"/>
              </a:lnSpc>
              <a:spcBef>
                <a:spcPts val="1000"/>
              </a:spcBef>
              <a:spcAft>
                <a:spcPts val="0"/>
              </a:spcAft>
              <a:buSzPts val="1400"/>
              <a:buNone/>
              <a:defRPr sz="1400">
                <a:solidFill>
                  <a:srgbClr val="888888"/>
                </a:solidFill>
              </a:defRPr>
            </a:lvl4pPr>
            <a:lvl5pPr marL="2286000" lvl="4" indent="-228600" algn="l">
              <a:lnSpc>
                <a:spcPct val="100000"/>
              </a:lnSpc>
              <a:spcBef>
                <a:spcPts val="1000"/>
              </a:spcBef>
              <a:spcAft>
                <a:spcPts val="0"/>
              </a:spcAft>
              <a:buSzPts val="1400"/>
              <a:buNone/>
              <a:defRPr sz="1400">
                <a:solidFill>
                  <a:srgbClr val="888888"/>
                </a:solidFill>
              </a:defRPr>
            </a:lvl5pPr>
            <a:lvl6pPr marL="2743200" lvl="5" indent="-228600" algn="l">
              <a:lnSpc>
                <a:spcPct val="100000"/>
              </a:lnSpc>
              <a:spcBef>
                <a:spcPts val="1000"/>
              </a:spcBef>
              <a:spcAft>
                <a:spcPts val="0"/>
              </a:spcAft>
              <a:buSzPts val="1400"/>
              <a:buNone/>
              <a:defRPr sz="1400">
                <a:solidFill>
                  <a:srgbClr val="888888"/>
                </a:solidFill>
              </a:defRPr>
            </a:lvl6pPr>
            <a:lvl7pPr marL="3200400" lvl="6" indent="-228600" algn="l">
              <a:lnSpc>
                <a:spcPct val="100000"/>
              </a:lnSpc>
              <a:spcBef>
                <a:spcPts val="1000"/>
              </a:spcBef>
              <a:spcAft>
                <a:spcPts val="0"/>
              </a:spcAft>
              <a:buSzPts val="1400"/>
              <a:buNone/>
              <a:defRPr sz="1400">
                <a:solidFill>
                  <a:srgbClr val="888888"/>
                </a:solidFill>
              </a:defRPr>
            </a:lvl7pPr>
            <a:lvl8pPr marL="3657600" lvl="7" indent="-228600" algn="l">
              <a:lnSpc>
                <a:spcPct val="100000"/>
              </a:lnSpc>
              <a:spcBef>
                <a:spcPts val="1000"/>
              </a:spcBef>
              <a:spcAft>
                <a:spcPts val="0"/>
              </a:spcAft>
              <a:buSzPts val="1400"/>
              <a:buNone/>
              <a:defRPr sz="1400">
                <a:solidFill>
                  <a:srgbClr val="888888"/>
                </a:solidFill>
              </a:defRPr>
            </a:lvl8pPr>
            <a:lvl9pPr marL="4114800" lvl="8" indent="-228600" algn="l">
              <a:lnSpc>
                <a:spcPct val="100000"/>
              </a:lnSpc>
              <a:spcBef>
                <a:spcPts val="1000"/>
              </a:spcBef>
              <a:spcAft>
                <a:spcPts val="0"/>
              </a:spcAft>
              <a:buSzPts val="1400"/>
              <a:buNone/>
              <a:defRPr sz="1400">
                <a:solidFill>
                  <a:srgbClr val="888888"/>
                </a:solidFill>
              </a:defRPr>
            </a:lvl9pPr>
          </a:lstStyle>
          <a:p>
            <a:endParaRPr/>
          </a:p>
        </p:txBody>
      </p:sp>
      <p:sp>
        <p:nvSpPr>
          <p:cNvPr id="59" name="Google Shape;59;p21"/>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1"/>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1"/>
          <p:cNvSpPr/>
          <p:nvPr/>
        </p:nvSpPr>
        <p:spPr>
          <a:xfrm rot="10800000" flipH="1">
            <a:off x="-4189" y="31781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1"/>
          <p:cNvSpPr txBox="1">
            <a:spLocks noGrp="1"/>
          </p:cNvSpPr>
          <p:nvPr>
            <p:ph type="sldNum" idx="12"/>
          </p:nvPr>
        </p:nvSpPr>
        <p:spPr>
          <a:xfrm>
            <a:off x="531812" y="3244139"/>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3"/>
        <p:cNvGrpSpPr/>
        <p:nvPr/>
      </p:nvGrpSpPr>
      <p:grpSpPr>
        <a:xfrm>
          <a:off x="0" y="0"/>
          <a:ext cx="0" cy="0"/>
          <a:chOff x="0" y="0"/>
          <a:chExt cx="0" cy="0"/>
        </a:xfrm>
      </p:grpSpPr>
      <p:sp>
        <p:nvSpPr>
          <p:cNvPr id="64" name="Google Shape;64;p22"/>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2"/>
          <p:cNvSpPr txBox="1">
            <a:spLocks noGrp="1"/>
          </p:cNvSpPr>
          <p:nvPr>
            <p:ph type="body" idx="1"/>
          </p:nvPr>
        </p:nvSpPr>
        <p:spPr>
          <a:xfrm>
            <a:off x="2589212" y="2133600"/>
            <a:ext cx="4313864" cy="377762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6" name="Google Shape;66;p22"/>
          <p:cNvSpPr txBox="1">
            <a:spLocks noGrp="1"/>
          </p:cNvSpPr>
          <p:nvPr>
            <p:ph type="body" idx="2"/>
          </p:nvPr>
        </p:nvSpPr>
        <p:spPr>
          <a:xfrm>
            <a:off x="7190747" y="2126222"/>
            <a:ext cx="4313864" cy="377762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7" name="Google Shape;67;p22"/>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2"/>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2"/>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22"/>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1"/>
        <p:cNvGrpSpPr/>
        <p:nvPr/>
      </p:nvGrpSpPr>
      <p:grpSpPr>
        <a:xfrm>
          <a:off x="0" y="0"/>
          <a:ext cx="0" cy="0"/>
          <a:chOff x="0" y="0"/>
          <a:chExt cx="0" cy="0"/>
        </a:xfrm>
      </p:grpSpPr>
      <p:sp>
        <p:nvSpPr>
          <p:cNvPr id="72" name="Google Shape;72;p23"/>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body" idx="1"/>
          </p:nvPr>
        </p:nvSpPr>
        <p:spPr>
          <a:xfrm>
            <a:off x="2939373" y="1972703"/>
            <a:ext cx="3992732"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2400"/>
              <a:buNone/>
              <a:defRPr sz="2400" b="0"/>
            </a:lvl1pPr>
            <a:lvl2pPr marL="914400" lvl="1" indent="-228600" algn="l">
              <a:lnSpc>
                <a:spcPct val="100000"/>
              </a:lnSpc>
              <a:spcBef>
                <a:spcPts val="1000"/>
              </a:spcBef>
              <a:spcAft>
                <a:spcPts val="0"/>
              </a:spcAft>
              <a:buSzPts val="2000"/>
              <a:buNone/>
              <a:defRPr sz="20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74" name="Google Shape;74;p23"/>
          <p:cNvSpPr txBox="1">
            <a:spLocks noGrp="1"/>
          </p:cNvSpPr>
          <p:nvPr>
            <p:ph type="body" idx="2"/>
          </p:nvPr>
        </p:nvSpPr>
        <p:spPr>
          <a:xfrm>
            <a:off x="2589212" y="2548966"/>
            <a:ext cx="4342893" cy="335406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5" name="Google Shape;75;p23"/>
          <p:cNvSpPr txBox="1">
            <a:spLocks noGrp="1"/>
          </p:cNvSpPr>
          <p:nvPr>
            <p:ph type="body" idx="3"/>
          </p:nvPr>
        </p:nvSpPr>
        <p:spPr>
          <a:xfrm>
            <a:off x="7506629" y="1969475"/>
            <a:ext cx="3999001"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SzPts val="2400"/>
              <a:buNone/>
              <a:defRPr sz="2400" b="0"/>
            </a:lvl1pPr>
            <a:lvl2pPr marL="914400" lvl="1" indent="-228600" algn="l">
              <a:lnSpc>
                <a:spcPct val="100000"/>
              </a:lnSpc>
              <a:spcBef>
                <a:spcPts val="1000"/>
              </a:spcBef>
              <a:spcAft>
                <a:spcPts val="0"/>
              </a:spcAft>
              <a:buSzPts val="2000"/>
              <a:buNone/>
              <a:defRPr sz="20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76" name="Google Shape;76;p23"/>
          <p:cNvSpPr txBox="1">
            <a:spLocks noGrp="1"/>
          </p:cNvSpPr>
          <p:nvPr>
            <p:ph type="body" idx="4"/>
          </p:nvPr>
        </p:nvSpPr>
        <p:spPr>
          <a:xfrm>
            <a:off x="7166957" y="2545738"/>
            <a:ext cx="4338674" cy="335406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23"/>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23"/>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
        <p:cNvGrpSpPr/>
        <p:nvPr/>
      </p:nvGrpSpPr>
      <p:grpSpPr>
        <a:xfrm>
          <a:off x="0" y="0"/>
          <a:ext cx="0" cy="0"/>
          <a:chOff x="0" y="0"/>
          <a:chExt cx="0" cy="0"/>
        </a:xfrm>
      </p:grpSpPr>
      <p:sp>
        <p:nvSpPr>
          <p:cNvPr id="82" name="Google Shape;82;p24"/>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4"/>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4"/>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4"/>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4"/>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p25"/>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5"/>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5"/>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25"/>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2"/>
        <p:cNvGrpSpPr/>
        <p:nvPr/>
      </p:nvGrpSpPr>
      <p:grpSpPr>
        <a:xfrm>
          <a:off x="0" y="0"/>
          <a:ext cx="0" cy="0"/>
          <a:chOff x="0" y="0"/>
          <a:chExt cx="0" cy="0"/>
        </a:xfrm>
      </p:grpSpPr>
      <p:sp>
        <p:nvSpPr>
          <p:cNvPr id="93" name="Google Shape;93;p26"/>
          <p:cNvSpPr txBox="1">
            <a:spLocks noGrp="1"/>
          </p:cNvSpPr>
          <p:nvPr>
            <p:ph type="title"/>
          </p:nvPr>
        </p:nvSpPr>
        <p:spPr>
          <a:xfrm>
            <a:off x="2589212" y="446088"/>
            <a:ext cx="3505199" cy="97631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2000"/>
              <a:buFont typeface="Century Gothic"/>
              <a:buNone/>
              <a:defRPr sz="2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body" idx="1"/>
          </p:nvPr>
        </p:nvSpPr>
        <p:spPr>
          <a:xfrm>
            <a:off x="6323012" y="446088"/>
            <a:ext cx="5181600" cy="5414963"/>
          </a:xfrm>
          <a:prstGeom prst="rect">
            <a:avLst/>
          </a:prstGeom>
          <a:noFill/>
          <a:ln>
            <a:noFill/>
          </a:ln>
        </p:spPr>
        <p:txBody>
          <a:bodyPr spcFirstLastPara="1" wrap="square" lIns="91425" tIns="45700" rIns="91425" bIns="45700" anchor="ctr"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95" name="Google Shape;95;p26"/>
          <p:cNvSpPr txBox="1">
            <a:spLocks noGrp="1"/>
          </p:cNvSpPr>
          <p:nvPr>
            <p:ph type="body" idx="2"/>
          </p:nvPr>
        </p:nvSpPr>
        <p:spPr>
          <a:xfrm>
            <a:off x="2589212" y="1598613"/>
            <a:ext cx="3505199" cy="426243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400"/>
              <a:buNone/>
              <a:defRPr sz="1400"/>
            </a:lvl1pPr>
            <a:lvl2pPr marL="914400" lvl="1" indent="-228600" algn="l">
              <a:lnSpc>
                <a:spcPct val="100000"/>
              </a:lnSpc>
              <a:spcBef>
                <a:spcPts val="1000"/>
              </a:spcBef>
              <a:spcAft>
                <a:spcPts val="0"/>
              </a:spcAft>
              <a:buSzPts val="1200"/>
              <a:buNone/>
              <a:defRPr sz="1200"/>
            </a:lvl2pPr>
            <a:lvl3pPr marL="1371600" lvl="2" indent="-228600" algn="l">
              <a:lnSpc>
                <a:spcPct val="100000"/>
              </a:lnSpc>
              <a:spcBef>
                <a:spcPts val="1000"/>
              </a:spcBef>
              <a:spcAft>
                <a:spcPts val="0"/>
              </a:spcAft>
              <a:buSzPts val="1000"/>
              <a:buNone/>
              <a:defRPr sz="1000"/>
            </a:lvl3pPr>
            <a:lvl4pPr marL="1828800" lvl="3" indent="-228600" algn="l">
              <a:lnSpc>
                <a:spcPct val="100000"/>
              </a:lnSpc>
              <a:spcBef>
                <a:spcPts val="1000"/>
              </a:spcBef>
              <a:spcAft>
                <a:spcPts val="0"/>
              </a:spcAft>
              <a:buSzPts val="900"/>
              <a:buNone/>
              <a:defRPr sz="900"/>
            </a:lvl4pPr>
            <a:lvl5pPr marL="2286000" lvl="4" indent="-228600" algn="l">
              <a:lnSpc>
                <a:spcPct val="100000"/>
              </a:lnSpc>
              <a:spcBef>
                <a:spcPts val="1000"/>
              </a:spcBef>
              <a:spcAft>
                <a:spcPts val="0"/>
              </a:spcAft>
              <a:buSzPts val="900"/>
              <a:buNone/>
              <a:defRPr sz="900"/>
            </a:lvl5pPr>
            <a:lvl6pPr marL="2743200" lvl="5" indent="-228600" algn="l">
              <a:lnSpc>
                <a:spcPct val="100000"/>
              </a:lnSpc>
              <a:spcBef>
                <a:spcPts val="1000"/>
              </a:spcBef>
              <a:spcAft>
                <a:spcPts val="0"/>
              </a:spcAft>
              <a:buSzPts val="900"/>
              <a:buNone/>
              <a:defRPr sz="900"/>
            </a:lvl6pPr>
            <a:lvl7pPr marL="3200400" lvl="6" indent="-228600" algn="l">
              <a:lnSpc>
                <a:spcPct val="100000"/>
              </a:lnSpc>
              <a:spcBef>
                <a:spcPts val="1000"/>
              </a:spcBef>
              <a:spcAft>
                <a:spcPts val="0"/>
              </a:spcAft>
              <a:buSzPts val="900"/>
              <a:buNone/>
              <a:defRPr sz="900"/>
            </a:lvl7pPr>
            <a:lvl8pPr marL="3657600" lvl="7" indent="-228600" algn="l">
              <a:lnSpc>
                <a:spcPct val="100000"/>
              </a:lnSpc>
              <a:spcBef>
                <a:spcPts val="1000"/>
              </a:spcBef>
              <a:spcAft>
                <a:spcPts val="0"/>
              </a:spcAft>
              <a:buSzPts val="900"/>
              <a:buNone/>
              <a:defRPr sz="900"/>
            </a:lvl8pPr>
            <a:lvl9pPr marL="4114800" lvl="8" indent="-228600" algn="l">
              <a:lnSpc>
                <a:spcPct val="100000"/>
              </a:lnSpc>
              <a:spcBef>
                <a:spcPts val="1000"/>
              </a:spcBef>
              <a:spcAft>
                <a:spcPts val="0"/>
              </a:spcAft>
              <a:buSzPts val="900"/>
              <a:buNone/>
              <a:defRPr sz="900"/>
            </a:lvl9pPr>
          </a:lstStyle>
          <a:p>
            <a:endParaRPr/>
          </a:p>
        </p:txBody>
      </p:sp>
      <p:sp>
        <p:nvSpPr>
          <p:cNvPr id="96" name="Google Shape;96;p26"/>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6"/>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6"/>
          <p:cNvSpPr/>
          <p:nvPr/>
        </p:nvSpPr>
        <p:spPr>
          <a:xfrm rot="10800000" flipH="1">
            <a:off x="-4189" y="71437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26"/>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7"/>
          <p:cNvSpPr txBox="1">
            <a:spLocks noGrp="1"/>
          </p:cNvSpPr>
          <p:nvPr>
            <p:ph type="title"/>
          </p:nvPr>
        </p:nvSpPr>
        <p:spPr>
          <a:xfrm>
            <a:off x="2589213" y="4800600"/>
            <a:ext cx="8915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rgbClr val="262626"/>
              </a:buClr>
              <a:buSzPts val="2400"/>
              <a:buFont typeface="Century Gothic"/>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7"/>
          <p:cNvSpPr>
            <a:spLocks noGrp="1"/>
          </p:cNvSpPr>
          <p:nvPr>
            <p:ph type="pic" idx="2"/>
          </p:nvPr>
        </p:nvSpPr>
        <p:spPr>
          <a:xfrm>
            <a:off x="2589212" y="634965"/>
            <a:ext cx="8915400" cy="3854970"/>
          </a:xfrm>
          <a:prstGeom prst="rect">
            <a:avLst/>
          </a:prstGeom>
          <a:noFill/>
          <a:ln>
            <a:noFill/>
          </a:ln>
        </p:spPr>
      </p:sp>
      <p:sp>
        <p:nvSpPr>
          <p:cNvPr id="103" name="Google Shape;103;p27"/>
          <p:cNvSpPr txBox="1">
            <a:spLocks noGrp="1"/>
          </p:cNvSpPr>
          <p:nvPr>
            <p:ph type="body" idx="1"/>
          </p:nvPr>
        </p:nvSpPr>
        <p:spPr>
          <a:xfrm>
            <a:off x="2589213" y="5367338"/>
            <a:ext cx="8915400" cy="49371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200"/>
              <a:buNone/>
              <a:defRPr sz="1200"/>
            </a:lvl1pPr>
            <a:lvl2pPr marL="914400" lvl="1" indent="-228600" algn="l">
              <a:lnSpc>
                <a:spcPct val="100000"/>
              </a:lnSpc>
              <a:spcBef>
                <a:spcPts val="1000"/>
              </a:spcBef>
              <a:spcAft>
                <a:spcPts val="0"/>
              </a:spcAft>
              <a:buSzPts val="1200"/>
              <a:buNone/>
              <a:defRPr sz="1200"/>
            </a:lvl2pPr>
            <a:lvl3pPr marL="1371600" lvl="2" indent="-228600" algn="l">
              <a:lnSpc>
                <a:spcPct val="100000"/>
              </a:lnSpc>
              <a:spcBef>
                <a:spcPts val="1000"/>
              </a:spcBef>
              <a:spcAft>
                <a:spcPts val="0"/>
              </a:spcAft>
              <a:buSzPts val="1000"/>
              <a:buNone/>
              <a:defRPr sz="1000"/>
            </a:lvl3pPr>
            <a:lvl4pPr marL="1828800" lvl="3" indent="-228600" algn="l">
              <a:lnSpc>
                <a:spcPct val="100000"/>
              </a:lnSpc>
              <a:spcBef>
                <a:spcPts val="1000"/>
              </a:spcBef>
              <a:spcAft>
                <a:spcPts val="0"/>
              </a:spcAft>
              <a:buSzPts val="900"/>
              <a:buNone/>
              <a:defRPr sz="900"/>
            </a:lvl4pPr>
            <a:lvl5pPr marL="2286000" lvl="4" indent="-228600" algn="l">
              <a:lnSpc>
                <a:spcPct val="100000"/>
              </a:lnSpc>
              <a:spcBef>
                <a:spcPts val="1000"/>
              </a:spcBef>
              <a:spcAft>
                <a:spcPts val="0"/>
              </a:spcAft>
              <a:buSzPts val="900"/>
              <a:buNone/>
              <a:defRPr sz="900"/>
            </a:lvl5pPr>
            <a:lvl6pPr marL="2743200" lvl="5" indent="-228600" algn="l">
              <a:lnSpc>
                <a:spcPct val="100000"/>
              </a:lnSpc>
              <a:spcBef>
                <a:spcPts val="1000"/>
              </a:spcBef>
              <a:spcAft>
                <a:spcPts val="0"/>
              </a:spcAft>
              <a:buSzPts val="900"/>
              <a:buNone/>
              <a:defRPr sz="900"/>
            </a:lvl6pPr>
            <a:lvl7pPr marL="3200400" lvl="6" indent="-228600" algn="l">
              <a:lnSpc>
                <a:spcPct val="100000"/>
              </a:lnSpc>
              <a:spcBef>
                <a:spcPts val="1000"/>
              </a:spcBef>
              <a:spcAft>
                <a:spcPts val="0"/>
              </a:spcAft>
              <a:buSzPts val="900"/>
              <a:buNone/>
              <a:defRPr sz="900"/>
            </a:lvl7pPr>
            <a:lvl8pPr marL="3657600" lvl="7" indent="-228600" algn="l">
              <a:lnSpc>
                <a:spcPct val="100000"/>
              </a:lnSpc>
              <a:spcBef>
                <a:spcPts val="1000"/>
              </a:spcBef>
              <a:spcAft>
                <a:spcPts val="0"/>
              </a:spcAft>
              <a:buSzPts val="900"/>
              <a:buNone/>
              <a:defRPr sz="900"/>
            </a:lvl8pPr>
            <a:lvl9pPr marL="4114800" lvl="8" indent="-228600" algn="l">
              <a:lnSpc>
                <a:spcPct val="100000"/>
              </a:lnSpc>
              <a:spcBef>
                <a:spcPts val="1000"/>
              </a:spcBef>
              <a:spcAft>
                <a:spcPts val="0"/>
              </a:spcAft>
              <a:buSzPts val="900"/>
              <a:buNone/>
              <a:defRPr sz="900"/>
            </a:lvl9pPr>
          </a:lstStyle>
          <a:p>
            <a:endParaRPr/>
          </a:p>
        </p:txBody>
      </p:sp>
      <p:sp>
        <p:nvSpPr>
          <p:cNvPr id="104" name="Google Shape;104;p27"/>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27"/>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7"/>
          <p:cNvSpPr/>
          <p:nvPr/>
        </p:nvSpPr>
        <p:spPr>
          <a:xfrm rot="10800000" flipH="1">
            <a:off x="-4189" y="4911725"/>
            <a:ext cx="1588527" cy="507297"/>
          </a:xfrm>
          <a:custGeom>
            <a:avLst/>
            <a:gdLst/>
            <a:ahLst/>
            <a:cxnLst/>
            <a:rect l="l" t="t" r="r" b="b"/>
            <a:pathLst>
              <a:path w="9248" h="10000" extrusionOk="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7"/>
          <p:cNvSpPr txBox="1">
            <a:spLocks noGrp="1"/>
          </p:cNvSpPr>
          <p:nvPr>
            <p:ph type="sldNum" idx="12"/>
          </p:nvPr>
        </p:nvSpPr>
        <p:spPr>
          <a:xfrm>
            <a:off x="531812" y="4983087"/>
            <a:ext cx="77976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9"/>
        <p:cNvGrpSpPr/>
        <p:nvPr/>
      </p:nvGrpSpPr>
      <p:grpSpPr>
        <a:xfrm>
          <a:off x="0" y="0"/>
          <a:ext cx="0" cy="0"/>
          <a:chOff x="0" y="0"/>
          <a:chExt cx="0" cy="0"/>
        </a:xfrm>
      </p:grpSpPr>
      <p:grpSp>
        <p:nvGrpSpPr>
          <p:cNvPr id="10" name="Google Shape;10;p18"/>
          <p:cNvGrpSpPr/>
          <p:nvPr/>
        </p:nvGrpSpPr>
        <p:grpSpPr>
          <a:xfrm>
            <a:off x="1" y="228600"/>
            <a:ext cx="2851516" cy="6638628"/>
            <a:chOff x="2487613" y="285750"/>
            <a:chExt cx="2428875" cy="5654676"/>
          </a:xfrm>
        </p:grpSpPr>
        <p:sp>
          <p:nvSpPr>
            <p:cNvPr id="11" name="Google Shape;11;p18"/>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8"/>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8"/>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8"/>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8"/>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18"/>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8"/>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8"/>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8"/>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8"/>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18"/>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8"/>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3" name="Google Shape;23;p18"/>
          <p:cNvGrpSpPr/>
          <p:nvPr/>
        </p:nvGrpSpPr>
        <p:grpSpPr>
          <a:xfrm>
            <a:off x="27222" y="-786"/>
            <a:ext cx="2356674" cy="6854039"/>
            <a:chOff x="6627813" y="194833"/>
            <a:chExt cx="1952625" cy="5678918"/>
          </a:xfrm>
        </p:grpSpPr>
        <p:sp>
          <p:nvSpPr>
            <p:cNvPr id="24" name="Google Shape;24;p18"/>
            <p:cNvSpPr/>
            <p:nvPr/>
          </p:nvSpPr>
          <p:spPr>
            <a:xfrm>
              <a:off x="6627813" y="194833"/>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18"/>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18"/>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8"/>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18"/>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8"/>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8"/>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8"/>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8"/>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18"/>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18"/>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8"/>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6" name="Google Shape;36;p18"/>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8"/>
          <p:cNvSpPr txBox="1">
            <a:spLocks noGrp="1"/>
          </p:cNvSpPr>
          <p:nvPr>
            <p:ph type="title"/>
          </p:nvPr>
        </p:nvSpPr>
        <p:spPr>
          <a:xfrm>
            <a:off x="2592924" y="624110"/>
            <a:ext cx="8911687" cy="128089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38" name="Google Shape;38;p18"/>
          <p:cNvSpPr txBox="1">
            <a:spLocks noGrp="1"/>
          </p:cNvSpPr>
          <p:nvPr>
            <p:ph type="body" idx="1"/>
          </p:nvPr>
        </p:nvSpPr>
        <p:spPr>
          <a:xfrm>
            <a:off x="2589212" y="2133600"/>
            <a:ext cx="8915400" cy="388620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lnSpc>
                <a:spcPct val="100000"/>
              </a:lnSpc>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lnSpc>
                <a:spcPct val="100000"/>
              </a:lnSpc>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lnSpc>
                <a:spcPct val="100000"/>
              </a:lnSpc>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9" name="Google Shape;39;p18"/>
          <p:cNvSpPr txBox="1">
            <a:spLocks noGrp="1"/>
          </p:cNvSpPr>
          <p:nvPr>
            <p:ph type="dt" idx="10"/>
          </p:nvPr>
        </p:nvSpPr>
        <p:spPr>
          <a:xfrm>
            <a:off x="10361612" y="6130437"/>
            <a:ext cx="1146283" cy="370396"/>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 name="Google Shape;40;p18"/>
          <p:cNvSpPr txBox="1">
            <a:spLocks noGrp="1"/>
          </p:cNvSpPr>
          <p:nvPr>
            <p:ph type="ftr" idx="11"/>
          </p:nvPr>
        </p:nvSpPr>
        <p:spPr>
          <a:xfrm>
            <a:off x="2589212" y="6135808"/>
            <a:ext cx="7619999"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1" name="Google Shape;41;p18"/>
          <p:cNvSpPr txBox="1">
            <a:spLocks noGrp="1"/>
          </p:cNvSpPr>
          <p:nvPr>
            <p:ph type="sldNum" idx="12"/>
          </p:nvPr>
        </p:nvSpPr>
        <p:spPr>
          <a:xfrm>
            <a:off x="531812" y="787782"/>
            <a:ext cx="77976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1pPr>
            <a:lvl2pPr marL="0" marR="0" lvl="1"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2pPr>
            <a:lvl3pPr marL="0" marR="0" lvl="2"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3pPr>
            <a:lvl4pPr marL="0" marR="0" lvl="3"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4pPr>
            <a:lvl5pPr marL="0" marR="0" lvl="4"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5pPr>
            <a:lvl6pPr marL="0" marR="0" lvl="5"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6pPr>
            <a:lvl7pPr marL="0" marR="0" lvl="6"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7pPr>
            <a:lvl8pPr marL="0" marR="0" lvl="7"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8pPr>
            <a:lvl9pPr marL="0" marR="0" lvl="8" indent="0" algn="r" rtl="0">
              <a:lnSpc>
                <a:spcPct val="100000"/>
              </a:lnSpc>
              <a:spcBef>
                <a:spcPts val="0"/>
              </a:spcBef>
              <a:spcAft>
                <a:spcPts val="0"/>
              </a:spcAft>
              <a:buClr>
                <a:srgbClr val="000000"/>
              </a:buClr>
              <a:buSzPts val="2000"/>
              <a:buFont typeface="Arial"/>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office@stmatthews.cambs.sch.uk"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street@stmatthewspta.org"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
          <p:cNvSpPr txBox="1">
            <a:spLocks noGrp="1"/>
          </p:cNvSpPr>
          <p:nvPr>
            <p:ph type="ctrTitle"/>
          </p:nvPr>
        </p:nvSpPr>
        <p:spPr>
          <a:xfrm>
            <a:off x="1456089" y="1982884"/>
            <a:ext cx="9279822" cy="2552215"/>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Clr>
                <a:schemeClr val="dk1"/>
              </a:buClr>
              <a:buSzPts val="5400"/>
              <a:buFont typeface="Arial"/>
              <a:buNone/>
            </a:pPr>
            <a:r>
              <a:rPr lang="en-US">
                <a:solidFill>
                  <a:schemeClr val="dk1"/>
                </a:solidFill>
                <a:latin typeface="SassonPrimary" panose="00000400000000000000" pitchFamily="2" charset="0"/>
                <a:ea typeface="Arial"/>
                <a:cs typeface="Arial"/>
                <a:sym typeface="Arial"/>
              </a:rPr>
              <a:t>Welcome to </a:t>
            </a:r>
            <a:br>
              <a:rPr lang="en-US">
                <a:solidFill>
                  <a:schemeClr val="dk1"/>
                </a:solidFill>
                <a:latin typeface="SassonPrimary" panose="00000400000000000000" pitchFamily="2" charset="0"/>
                <a:ea typeface="Arial"/>
                <a:cs typeface="Arial"/>
                <a:sym typeface="Arial"/>
              </a:rPr>
            </a:br>
            <a:r>
              <a:rPr lang="en-US">
                <a:solidFill>
                  <a:schemeClr val="dk1"/>
                </a:solidFill>
                <a:latin typeface="SassonPrimary" panose="00000400000000000000" pitchFamily="2" charset="0"/>
                <a:ea typeface="Arial"/>
                <a:cs typeface="Arial"/>
                <a:sym typeface="Arial"/>
              </a:rPr>
              <a:t>St Matthew’s Primary School</a:t>
            </a:r>
            <a:endParaRPr>
              <a:solidFill>
                <a:schemeClr val="dk1"/>
              </a:solidFill>
              <a:latin typeface="SassonPrimary" panose="00000400000000000000" pitchFamily="2" charset="0"/>
              <a:ea typeface="Arial"/>
              <a:cs typeface="Arial"/>
              <a:sym typeface="Arial"/>
            </a:endParaRPr>
          </a:p>
          <a:p>
            <a:pPr marL="0" lvl="0" indent="0" algn="ctr" rtl="0">
              <a:lnSpc>
                <a:spcPct val="100000"/>
              </a:lnSpc>
              <a:spcBef>
                <a:spcPts val="0"/>
              </a:spcBef>
              <a:spcAft>
                <a:spcPts val="0"/>
              </a:spcAft>
              <a:buClr>
                <a:schemeClr val="dk1"/>
              </a:buClr>
              <a:buSzPts val="5398"/>
              <a:buFont typeface="Arial"/>
              <a:buNone/>
            </a:pPr>
            <a:endParaRPr sz="3843">
              <a:solidFill>
                <a:schemeClr val="dk1"/>
              </a:solidFill>
              <a:latin typeface="SassonPrimary" panose="00000400000000000000" pitchFamily="2" charset="0"/>
              <a:ea typeface="Arial"/>
              <a:cs typeface="Arial"/>
              <a:sym typeface="Arial"/>
            </a:endParaRPr>
          </a:p>
        </p:txBody>
      </p:sp>
      <p:pic>
        <p:nvPicPr>
          <p:cNvPr id="170" name="Google Shape;170;p1" descr="page1image8051824"/>
          <p:cNvPicPr preferRelativeResize="0"/>
          <p:nvPr/>
        </p:nvPicPr>
        <p:blipFill rotWithShape="1">
          <a:blip r:embed="rId3">
            <a:alphaModFix/>
          </a:blip>
          <a:srcRect/>
          <a:stretch/>
        </p:blipFill>
        <p:spPr>
          <a:xfrm>
            <a:off x="4244954" y="316081"/>
            <a:ext cx="3456326" cy="1900730"/>
          </a:xfrm>
          <a:prstGeom prst="rect">
            <a:avLst/>
          </a:prstGeom>
          <a:noFill/>
          <a:ln>
            <a:noFill/>
          </a:ln>
        </p:spPr>
      </p:pic>
      <p:pic>
        <p:nvPicPr>
          <p:cNvPr id="171" name="Google Shape;171;p1"/>
          <p:cNvPicPr preferRelativeResize="0"/>
          <p:nvPr/>
        </p:nvPicPr>
        <p:blipFill rotWithShape="1">
          <a:blip r:embed="rId4">
            <a:alphaModFix/>
          </a:blip>
          <a:srcRect/>
          <a:stretch/>
        </p:blipFill>
        <p:spPr>
          <a:xfrm>
            <a:off x="4244954" y="4301172"/>
            <a:ext cx="4191000" cy="22383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3"/>
          <p:cNvSpPr txBox="1">
            <a:spLocks noGrp="1"/>
          </p:cNvSpPr>
          <p:nvPr>
            <p:ph type="title"/>
          </p:nvPr>
        </p:nvSpPr>
        <p:spPr>
          <a:xfrm>
            <a:off x="1573212" y="166910"/>
            <a:ext cx="8911687" cy="128089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62626"/>
              </a:buClr>
              <a:buSzPts val="4800"/>
              <a:buFont typeface="Arial"/>
              <a:buNone/>
            </a:pPr>
            <a:r>
              <a:rPr lang="en-US" sz="4800" u="sng" dirty="0">
                <a:latin typeface="SassonPrimary" panose="00000400000000000000" pitchFamily="2" charset="0"/>
                <a:ea typeface="Arial"/>
                <a:cs typeface="Arial"/>
                <a:sym typeface="Arial"/>
              </a:rPr>
              <a:t>Transition</a:t>
            </a:r>
            <a:endParaRPr u="sng" dirty="0">
              <a:latin typeface="SassonPrimary" panose="00000400000000000000" pitchFamily="2" charset="0"/>
              <a:ea typeface="Arial"/>
              <a:cs typeface="Arial"/>
              <a:sym typeface="Arial"/>
            </a:endParaRPr>
          </a:p>
        </p:txBody>
      </p:sp>
      <p:sp>
        <p:nvSpPr>
          <p:cNvPr id="258" name="Google Shape;258;p13"/>
          <p:cNvSpPr txBox="1">
            <a:spLocks noGrp="1"/>
          </p:cNvSpPr>
          <p:nvPr>
            <p:ph type="body" idx="1"/>
          </p:nvPr>
        </p:nvSpPr>
        <p:spPr>
          <a:xfrm>
            <a:off x="888274" y="1092200"/>
            <a:ext cx="6204804" cy="52070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1000"/>
              </a:spcBef>
              <a:spcAft>
                <a:spcPts val="0"/>
              </a:spcAft>
              <a:buSzPts val="3200"/>
              <a:buFont typeface="Arial"/>
              <a:buChar char="•"/>
            </a:pPr>
            <a:r>
              <a:rPr lang="en-US" sz="3200" b="1" dirty="0">
                <a:latin typeface="SassonPrimary" panose="00000400000000000000" pitchFamily="2" charset="0"/>
                <a:ea typeface="Arial"/>
                <a:cs typeface="Arial"/>
                <a:sym typeface="Arial"/>
              </a:rPr>
              <a:t>Stay and Play </a:t>
            </a:r>
            <a:r>
              <a:rPr lang="en-US" sz="3200" dirty="0">
                <a:latin typeface="SassonPrimary" panose="00000400000000000000" pitchFamily="2" charset="0"/>
                <a:ea typeface="Arial"/>
                <a:cs typeface="Arial"/>
                <a:sym typeface="Arial"/>
              </a:rPr>
              <a:t>visits…</a:t>
            </a:r>
            <a:endParaRPr dirty="0">
              <a:latin typeface="SassonPrimary" panose="00000400000000000000" pitchFamily="2" charset="0"/>
            </a:endParaRPr>
          </a:p>
          <a:p>
            <a:pPr marL="457200" lvl="0" indent="-457200" algn="l" rtl="0">
              <a:lnSpc>
                <a:spcPct val="100000"/>
              </a:lnSpc>
              <a:spcBef>
                <a:spcPts val="1000"/>
              </a:spcBef>
              <a:spcAft>
                <a:spcPts val="0"/>
              </a:spcAft>
              <a:buSzPts val="3200"/>
              <a:buFont typeface="Arial"/>
              <a:buChar char="•"/>
            </a:pPr>
            <a:r>
              <a:rPr lang="en-US" sz="3200" dirty="0">
                <a:latin typeface="SassonPrimary" panose="00000400000000000000" pitchFamily="2" charset="0"/>
                <a:ea typeface="Arial"/>
                <a:cs typeface="Arial"/>
                <a:sym typeface="Arial"/>
              </a:rPr>
              <a:t>Tuesday 30</a:t>
            </a:r>
            <a:r>
              <a:rPr lang="en-US" sz="3200" baseline="30000" dirty="0">
                <a:latin typeface="SassonPrimary" panose="00000400000000000000" pitchFamily="2" charset="0"/>
                <a:ea typeface="Arial"/>
                <a:cs typeface="Arial"/>
                <a:sym typeface="Arial"/>
              </a:rPr>
              <a:t>th</a:t>
            </a:r>
            <a:r>
              <a:rPr lang="en-US" sz="3200" dirty="0">
                <a:latin typeface="SassonPrimary" panose="00000400000000000000" pitchFamily="2" charset="0"/>
                <a:ea typeface="Arial"/>
                <a:cs typeface="Arial"/>
                <a:sym typeface="Arial"/>
              </a:rPr>
              <a:t> June  (3:30-4:15pm)</a:t>
            </a:r>
            <a:endParaRPr sz="3200" dirty="0">
              <a:latin typeface="SassonPrimary" panose="00000400000000000000" pitchFamily="2" charset="0"/>
              <a:ea typeface="Arial"/>
              <a:cs typeface="Arial"/>
              <a:sym typeface="Arial"/>
            </a:endParaRPr>
          </a:p>
          <a:p>
            <a:pPr marL="457200" lvl="0" indent="-457200" algn="l" rtl="0">
              <a:lnSpc>
                <a:spcPct val="100000"/>
              </a:lnSpc>
              <a:spcBef>
                <a:spcPts val="1000"/>
              </a:spcBef>
              <a:spcAft>
                <a:spcPts val="0"/>
              </a:spcAft>
              <a:buSzPts val="3200"/>
              <a:buFont typeface="Arial"/>
              <a:buChar char="•"/>
            </a:pPr>
            <a:r>
              <a:rPr lang="en-US" sz="3200" dirty="0">
                <a:latin typeface="SassonPrimary" panose="00000400000000000000" pitchFamily="2" charset="0"/>
                <a:ea typeface="Arial"/>
                <a:cs typeface="Arial"/>
                <a:sym typeface="Arial"/>
              </a:rPr>
              <a:t>Thursday 9</a:t>
            </a:r>
            <a:r>
              <a:rPr lang="en-US" sz="3200" baseline="30000" dirty="0">
                <a:latin typeface="SassonPrimary" panose="00000400000000000000" pitchFamily="2" charset="0"/>
                <a:ea typeface="Arial"/>
                <a:cs typeface="Arial"/>
                <a:sym typeface="Arial"/>
              </a:rPr>
              <a:t>th</a:t>
            </a:r>
            <a:r>
              <a:rPr lang="en-US" sz="3200" dirty="0">
                <a:latin typeface="SassonPrimary" panose="00000400000000000000" pitchFamily="2" charset="0"/>
                <a:ea typeface="Arial"/>
                <a:cs typeface="Arial"/>
                <a:sym typeface="Arial"/>
              </a:rPr>
              <a:t> July (3:30-4:15pm)</a:t>
            </a:r>
            <a:endParaRPr sz="3200" dirty="0">
              <a:latin typeface="SassonPrimary" panose="00000400000000000000" pitchFamily="2" charset="0"/>
              <a:ea typeface="Arial"/>
              <a:cs typeface="Arial"/>
              <a:sym typeface="Arial"/>
            </a:endParaRPr>
          </a:p>
          <a:p>
            <a:pPr marL="457200" lvl="0" indent="-457200" algn="l" rtl="0">
              <a:lnSpc>
                <a:spcPct val="100000"/>
              </a:lnSpc>
              <a:spcBef>
                <a:spcPts val="1000"/>
              </a:spcBef>
              <a:spcAft>
                <a:spcPts val="0"/>
              </a:spcAft>
              <a:buSzPts val="3200"/>
              <a:buFont typeface="Arial"/>
              <a:buChar char="•"/>
            </a:pPr>
            <a:r>
              <a:rPr lang="en-US" sz="3200" dirty="0">
                <a:latin typeface="SassonPrimary" panose="00000400000000000000" pitchFamily="2" charset="0"/>
                <a:ea typeface="Arial"/>
                <a:cs typeface="Arial"/>
                <a:sym typeface="Arial"/>
              </a:rPr>
              <a:t>Home Visits or Individual Classroom visits to your child’s classroom in September </a:t>
            </a:r>
            <a:endParaRPr sz="3200" dirty="0">
              <a:latin typeface="SassonPrimary" panose="00000400000000000000" pitchFamily="2" charset="0"/>
              <a:ea typeface="Arial"/>
              <a:cs typeface="Arial"/>
              <a:sym typeface="Arial"/>
            </a:endParaRPr>
          </a:p>
          <a:p>
            <a:pPr marL="457200" lvl="0" indent="-457200" algn="l" rtl="0">
              <a:lnSpc>
                <a:spcPct val="100000"/>
              </a:lnSpc>
              <a:spcBef>
                <a:spcPts val="1000"/>
              </a:spcBef>
              <a:spcAft>
                <a:spcPts val="0"/>
              </a:spcAft>
              <a:buSzPts val="3200"/>
              <a:buFont typeface="Arial"/>
              <a:buChar char="•"/>
            </a:pPr>
            <a:r>
              <a:rPr lang="en-US" sz="3200" dirty="0">
                <a:latin typeface="SassonPrimary" panose="00000400000000000000" pitchFamily="2" charset="0"/>
                <a:ea typeface="Arial"/>
                <a:cs typeface="Arial"/>
                <a:sym typeface="Arial"/>
              </a:rPr>
              <a:t>Small Groups </a:t>
            </a:r>
            <a:endParaRPr sz="3200" dirty="0">
              <a:latin typeface="SassonPrimary" panose="00000400000000000000" pitchFamily="2" charset="0"/>
              <a:ea typeface="Arial"/>
              <a:cs typeface="Arial"/>
              <a:sym typeface="Arial"/>
            </a:endParaRPr>
          </a:p>
        </p:txBody>
      </p:sp>
      <p:pic>
        <p:nvPicPr>
          <p:cNvPr id="259" name="Google Shape;259;p13"/>
          <p:cNvPicPr preferRelativeResize="0"/>
          <p:nvPr/>
        </p:nvPicPr>
        <p:blipFill rotWithShape="1">
          <a:blip r:embed="rId3">
            <a:alphaModFix/>
          </a:blip>
          <a:srcRect/>
          <a:stretch/>
        </p:blipFill>
        <p:spPr>
          <a:xfrm>
            <a:off x="7243088" y="235550"/>
            <a:ext cx="4287978" cy="6084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2"/>
          <p:cNvSpPr txBox="1">
            <a:spLocks noGrp="1"/>
          </p:cNvSpPr>
          <p:nvPr>
            <p:ph type="title"/>
          </p:nvPr>
        </p:nvSpPr>
        <p:spPr>
          <a:xfrm>
            <a:off x="1666875" y="0"/>
            <a:ext cx="8911800" cy="1281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62626"/>
              </a:buClr>
              <a:buSzPts val="4800"/>
              <a:buFont typeface="Arial"/>
              <a:buNone/>
            </a:pPr>
            <a:r>
              <a:rPr lang="en-US" sz="4800" u="sng">
                <a:latin typeface="Arial"/>
                <a:ea typeface="Arial"/>
                <a:cs typeface="Arial"/>
                <a:sym typeface="Arial"/>
              </a:rPr>
              <a:t>Lunchtimes</a:t>
            </a:r>
            <a:r>
              <a:rPr lang="en-US" sz="4800">
                <a:latin typeface="Arial"/>
                <a:ea typeface="Arial"/>
                <a:cs typeface="Arial"/>
                <a:sym typeface="Arial"/>
              </a:rPr>
              <a:t> </a:t>
            </a:r>
            <a:endParaRPr sz="4800">
              <a:latin typeface="Arial"/>
              <a:ea typeface="Arial"/>
              <a:cs typeface="Arial"/>
              <a:sym typeface="Arial"/>
            </a:endParaRPr>
          </a:p>
        </p:txBody>
      </p:sp>
      <p:pic>
        <p:nvPicPr>
          <p:cNvPr id="266" name="Google Shape;266;p12"/>
          <p:cNvPicPr preferRelativeResize="0"/>
          <p:nvPr/>
        </p:nvPicPr>
        <p:blipFill rotWithShape="1">
          <a:blip r:embed="rId3">
            <a:alphaModFix/>
          </a:blip>
          <a:srcRect/>
          <a:stretch/>
        </p:blipFill>
        <p:spPr>
          <a:xfrm>
            <a:off x="644651" y="1281000"/>
            <a:ext cx="8938661" cy="5218638"/>
          </a:xfrm>
          <a:prstGeom prst="rect">
            <a:avLst/>
          </a:prstGeom>
          <a:noFill/>
          <a:ln>
            <a:noFill/>
          </a:ln>
        </p:spPr>
      </p:pic>
      <p:pic>
        <p:nvPicPr>
          <p:cNvPr id="267" name="Google Shape;267;p12"/>
          <p:cNvPicPr preferRelativeResize="0"/>
          <p:nvPr/>
        </p:nvPicPr>
        <p:blipFill rotWithShape="1">
          <a:blip r:embed="rId4">
            <a:alphaModFix/>
          </a:blip>
          <a:srcRect/>
          <a:stretch/>
        </p:blipFill>
        <p:spPr>
          <a:xfrm>
            <a:off x="9972419" y="2413371"/>
            <a:ext cx="1990725" cy="1914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15"/>
          <p:cNvSpPr txBox="1">
            <a:spLocks noGrp="1"/>
          </p:cNvSpPr>
          <p:nvPr>
            <p:ph type="title"/>
          </p:nvPr>
        </p:nvSpPr>
        <p:spPr>
          <a:xfrm>
            <a:off x="1070438" y="0"/>
            <a:ext cx="10208700" cy="10944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262626"/>
              </a:buClr>
              <a:buSzPts val="3600"/>
              <a:buFont typeface="Arial"/>
              <a:buNone/>
            </a:pPr>
            <a:r>
              <a:rPr lang="en-US" sz="4800" b="1" u="sng" dirty="0">
                <a:latin typeface="SassonPrimary" panose="00000400000000000000" pitchFamily="2" charset="0"/>
                <a:ea typeface="Arial"/>
                <a:cs typeface="Arial"/>
                <a:sym typeface="Arial"/>
              </a:rPr>
              <a:t>Top Tips</a:t>
            </a:r>
            <a:endParaRPr sz="4800" b="1" u="sng" dirty="0">
              <a:latin typeface="SassonPrimary" panose="00000400000000000000" pitchFamily="2" charset="0"/>
              <a:ea typeface="Arial"/>
              <a:cs typeface="Arial"/>
              <a:sym typeface="Arial"/>
            </a:endParaRPr>
          </a:p>
        </p:txBody>
      </p:sp>
      <p:sp>
        <p:nvSpPr>
          <p:cNvPr id="274" name="Google Shape;274;p15"/>
          <p:cNvSpPr txBox="1">
            <a:spLocks noGrp="1"/>
          </p:cNvSpPr>
          <p:nvPr>
            <p:ph type="body" idx="1"/>
          </p:nvPr>
        </p:nvSpPr>
        <p:spPr>
          <a:xfrm>
            <a:off x="939087" y="879379"/>
            <a:ext cx="10340051" cy="2443306"/>
          </a:xfrm>
          <a:prstGeom prst="rect">
            <a:avLst/>
          </a:prstGeom>
          <a:noFill/>
          <a:ln>
            <a:noFill/>
          </a:ln>
        </p:spPr>
        <p:txBody>
          <a:bodyPr spcFirstLastPara="1" wrap="square" lIns="91425" tIns="45700" rIns="91425" bIns="45700" anchor="t" anchorCtr="0">
            <a:normAutofit fontScale="25000" lnSpcReduction="20000"/>
          </a:bodyPr>
          <a:lstStyle/>
          <a:p>
            <a:pPr marL="342900" lvl="0" indent="-342900" algn="ctr" rtl="0">
              <a:lnSpc>
                <a:spcPct val="100000"/>
              </a:lnSpc>
              <a:spcBef>
                <a:spcPts val="0"/>
              </a:spcBef>
              <a:spcAft>
                <a:spcPts val="0"/>
              </a:spcAft>
              <a:buSzPct val="100000"/>
              <a:buFont typeface="Arial"/>
              <a:buNone/>
            </a:pPr>
            <a:endParaRPr sz="3600" dirty="0">
              <a:latin typeface="SassonPrimary" panose="00000400000000000000" pitchFamily="2" charset="0"/>
            </a:endParaRPr>
          </a:p>
          <a:p>
            <a:pPr marL="342900" lvl="0" indent="-342900" algn="ctr" rtl="0">
              <a:lnSpc>
                <a:spcPct val="100000"/>
              </a:lnSpc>
              <a:spcBef>
                <a:spcPts val="0"/>
              </a:spcBef>
              <a:spcAft>
                <a:spcPts val="0"/>
              </a:spcAft>
              <a:buSzPct val="100000"/>
              <a:buFont typeface="Arial"/>
              <a:buNone/>
            </a:pPr>
            <a:r>
              <a:rPr lang="en-US" sz="11200" dirty="0">
                <a:latin typeface="SassonPrimary" panose="00000400000000000000" pitchFamily="2" charset="0"/>
                <a:ea typeface="Arial"/>
                <a:cs typeface="Arial"/>
                <a:sym typeface="Arial"/>
              </a:rPr>
              <a:t>* Bring in your child’s birth certificate or passport and admissions form before </a:t>
            </a:r>
            <a:r>
              <a:rPr lang="en-US" sz="11200" b="1" dirty="0">
                <a:latin typeface="SassonPrimary" panose="00000400000000000000" pitchFamily="2" charset="0"/>
                <a:ea typeface="Arial"/>
                <a:cs typeface="Arial"/>
                <a:sym typeface="Arial"/>
              </a:rPr>
              <a:t>Friday 17</a:t>
            </a:r>
            <a:r>
              <a:rPr lang="en-US" sz="11200" b="1" baseline="30000" dirty="0">
                <a:latin typeface="SassonPrimary" panose="00000400000000000000" pitchFamily="2" charset="0"/>
                <a:ea typeface="Arial"/>
                <a:cs typeface="Arial"/>
                <a:sym typeface="Arial"/>
              </a:rPr>
              <a:t>th </a:t>
            </a:r>
            <a:r>
              <a:rPr lang="en-US" sz="11200" b="1" dirty="0">
                <a:latin typeface="SassonPrimary" panose="00000400000000000000" pitchFamily="2" charset="0"/>
                <a:ea typeface="Arial"/>
                <a:cs typeface="Arial"/>
                <a:sym typeface="Arial"/>
              </a:rPr>
              <a:t>July</a:t>
            </a:r>
            <a:r>
              <a:rPr lang="en-US" sz="11200" dirty="0">
                <a:latin typeface="SassonPrimary" panose="00000400000000000000" pitchFamily="2" charset="0"/>
                <a:ea typeface="Arial"/>
                <a:cs typeface="Arial"/>
                <a:sym typeface="Arial"/>
              </a:rPr>
              <a:t>. </a:t>
            </a:r>
            <a:endParaRPr sz="3600" dirty="0">
              <a:latin typeface="SassonPrimary" panose="00000400000000000000" pitchFamily="2" charset="0"/>
            </a:endParaRPr>
          </a:p>
          <a:p>
            <a:pPr marL="342900" lvl="0" indent="-342900" algn="ctr" rtl="0">
              <a:lnSpc>
                <a:spcPct val="100000"/>
              </a:lnSpc>
              <a:spcBef>
                <a:spcPts val="0"/>
              </a:spcBef>
              <a:spcAft>
                <a:spcPts val="0"/>
              </a:spcAft>
              <a:buSzPct val="100000"/>
              <a:buFont typeface="Arial"/>
              <a:buNone/>
            </a:pPr>
            <a:r>
              <a:rPr lang="en-US" sz="11200" dirty="0">
                <a:latin typeface="SassonPrimary" panose="00000400000000000000" pitchFamily="2" charset="0"/>
                <a:ea typeface="Arial"/>
                <a:cs typeface="Arial"/>
                <a:sym typeface="Arial"/>
              </a:rPr>
              <a:t>* Encourage Independence – coats, shoes, toileting</a:t>
            </a:r>
            <a:endParaRPr sz="11200" dirty="0">
              <a:latin typeface="SassonPrimary" panose="00000400000000000000" pitchFamily="2" charset="0"/>
              <a:ea typeface="Arial"/>
              <a:cs typeface="Arial"/>
              <a:sym typeface="Arial"/>
            </a:endParaRPr>
          </a:p>
          <a:p>
            <a:pPr marL="342900" lvl="0" indent="-342900" algn="ctr" rtl="0">
              <a:lnSpc>
                <a:spcPct val="100000"/>
              </a:lnSpc>
              <a:spcBef>
                <a:spcPts val="1000"/>
              </a:spcBef>
              <a:spcAft>
                <a:spcPts val="0"/>
              </a:spcAft>
              <a:buSzPct val="100000"/>
              <a:buFont typeface="Arial"/>
              <a:buNone/>
            </a:pPr>
            <a:r>
              <a:rPr lang="en-US" sz="11200" dirty="0">
                <a:latin typeface="SassonPrimary" panose="00000400000000000000" pitchFamily="2" charset="0"/>
                <a:ea typeface="Arial"/>
                <a:cs typeface="Arial"/>
                <a:sym typeface="Arial"/>
              </a:rPr>
              <a:t>* Be positive about school</a:t>
            </a:r>
            <a:endParaRPr sz="4800" dirty="0">
              <a:latin typeface="SassonPrimary" panose="00000400000000000000" pitchFamily="2" charset="0"/>
              <a:ea typeface="Arial"/>
              <a:cs typeface="Arial"/>
              <a:sym typeface="Arial"/>
            </a:endParaRPr>
          </a:p>
          <a:p>
            <a:pPr marL="342900" lvl="0" indent="-342900" algn="ctr" rtl="0">
              <a:lnSpc>
                <a:spcPct val="100000"/>
              </a:lnSpc>
              <a:spcBef>
                <a:spcPts val="1000"/>
              </a:spcBef>
              <a:spcAft>
                <a:spcPts val="0"/>
              </a:spcAft>
              <a:buSzPct val="100000"/>
              <a:buFont typeface="Arial"/>
              <a:buNone/>
            </a:pPr>
            <a:r>
              <a:rPr lang="en-US" sz="11200" dirty="0">
                <a:latin typeface="SassonPrimary" panose="00000400000000000000" pitchFamily="2" charset="0"/>
                <a:ea typeface="Arial"/>
                <a:cs typeface="Arial"/>
                <a:sym typeface="Arial"/>
              </a:rPr>
              <a:t>* Boost your child’s self esteem</a:t>
            </a:r>
            <a:endParaRPr sz="4800" dirty="0">
              <a:latin typeface="SassonPrimary" panose="00000400000000000000" pitchFamily="2" charset="0"/>
              <a:ea typeface="Arial"/>
              <a:cs typeface="Arial"/>
              <a:sym typeface="Arial"/>
            </a:endParaRPr>
          </a:p>
          <a:p>
            <a:pPr marL="457200" lvl="0" indent="-415290" algn="ctr" rtl="0">
              <a:lnSpc>
                <a:spcPct val="100000"/>
              </a:lnSpc>
              <a:spcBef>
                <a:spcPts val="1000"/>
              </a:spcBef>
              <a:spcAft>
                <a:spcPts val="0"/>
              </a:spcAft>
              <a:buSzPct val="100000"/>
              <a:buFont typeface="Arial"/>
              <a:buChar char="•"/>
            </a:pPr>
            <a:r>
              <a:rPr lang="en-US" sz="11200" dirty="0">
                <a:latin typeface="SassonPrimary" panose="00000400000000000000" pitchFamily="2" charset="0"/>
                <a:ea typeface="Arial"/>
                <a:cs typeface="Arial"/>
                <a:sym typeface="Arial"/>
              </a:rPr>
              <a:t>Play dates </a:t>
            </a:r>
            <a:endParaRPr sz="11200" dirty="0">
              <a:latin typeface="SassonPrimary" panose="00000400000000000000" pitchFamily="2" charset="0"/>
              <a:ea typeface="Arial"/>
              <a:cs typeface="Arial"/>
              <a:sym typeface="Arial"/>
            </a:endParaRPr>
          </a:p>
          <a:p>
            <a:pPr marL="342900" lvl="0" indent="-300990" algn="ctr" rtl="0">
              <a:lnSpc>
                <a:spcPct val="100000"/>
              </a:lnSpc>
              <a:spcBef>
                <a:spcPts val="1000"/>
              </a:spcBef>
              <a:spcAft>
                <a:spcPts val="0"/>
              </a:spcAft>
              <a:buSzPct val="100000"/>
              <a:buFont typeface="Arial"/>
              <a:buChar char="•"/>
            </a:pPr>
            <a:r>
              <a:rPr lang="en-US" sz="11200" dirty="0">
                <a:latin typeface="SassonPrimary" panose="00000400000000000000" pitchFamily="2" charset="0"/>
                <a:ea typeface="Arial"/>
                <a:cs typeface="Arial"/>
                <a:sym typeface="Arial"/>
              </a:rPr>
              <a:t>Look at the Early Years Section on the school website</a:t>
            </a:r>
            <a:endParaRPr sz="3600" dirty="0">
              <a:latin typeface="SassonPrimary" panose="00000400000000000000" pitchFamily="2" charset="0"/>
              <a:ea typeface="Arial"/>
              <a:cs typeface="Arial"/>
              <a:sym typeface="Arial"/>
            </a:endParaRPr>
          </a:p>
          <a:p>
            <a:pPr marL="342900" lvl="0" indent="-245745" algn="l" rtl="0">
              <a:lnSpc>
                <a:spcPct val="100000"/>
              </a:lnSpc>
              <a:spcBef>
                <a:spcPts val="1000"/>
              </a:spcBef>
              <a:spcAft>
                <a:spcPts val="0"/>
              </a:spcAft>
              <a:buSzPct val="100000"/>
              <a:buNone/>
            </a:pPr>
            <a:endParaRPr dirty="0">
              <a:latin typeface="SassonPrimary" panose="00000400000000000000" pitchFamily="2" charset="0"/>
            </a:endParaRPr>
          </a:p>
        </p:txBody>
      </p:sp>
      <p:sp>
        <p:nvSpPr>
          <p:cNvPr id="275" name="Google Shape;275;p15"/>
          <p:cNvSpPr txBox="1"/>
          <p:nvPr/>
        </p:nvSpPr>
        <p:spPr>
          <a:xfrm>
            <a:off x="873146" y="3819842"/>
            <a:ext cx="10038652" cy="24718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62626"/>
              </a:buClr>
              <a:buSzPts val="3600"/>
              <a:buFont typeface="Arial"/>
              <a:buNone/>
            </a:pPr>
            <a:r>
              <a:rPr lang="en-US" sz="3400" b="1" i="0" u="sng" strike="noStrike" cap="none" dirty="0">
                <a:solidFill>
                  <a:srgbClr val="262626"/>
                </a:solidFill>
                <a:latin typeface="Arial"/>
                <a:ea typeface="Arial"/>
                <a:cs typeface="Arial"/>
                <a:sym typeface="Arial"/>
              </a:rPr>
              <a:t>What your child needs to bring in September</a:t>
            </a:r>
            <a:endParaRPr sz="3400" b="1" i="0" u="sng" strike="noStrike" cap="none" dirty="0">
              <a:solidFill>
                <a:srgbClr val="262626"/>
              </a:solidFill>
              <a:latin typeface="Arial"/>
              <a:ea typeface="Arial"/>
              <a:cs typeface="Arial"/>
              <a:sym typeface="Arial"/>
            </a:endParaRPr>
          </a:p>
        </p:txBody>
      </p:sp>
      <p:sp>
        <p:nvSpPr>
          <p:cNvPr id="277" name="Google Shape;277;p15"/>
          <p:cNvSpPr txBox="1"/>
          <p:nvPr/>
        </p:nvSpPr>
        <p:spPr>
          <a:xfrm>
            <a:off x="209366" y="4569501"/>
            <a:ext cx="5350800" cy="506100"/>
          </a:xfrm>
          <a:prstGeom prst="rect">
            <a:avLst/>
          </a:prstGeom>
          <a:solidFill>
            <a:srgbClr val="D1DCB0"/>
          </a:solidFill>
          <a:ln>
            <a:noFill/>
          </a:ln>
        </p:spPr>
        <p:txBody>
          <a:bodyPr spcFirstLastPara="1" wrap="square" lIns="204300" tIns="0" rIns="20430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a:solidFill>
                  <a:schemeClr val="dk1"/>
                </a:solidFill>
                <a:latin typeface="SassonPrimary" panose="00000400000000000000" pitchFamily="2" charset="0"/>
                <a:sym typeface="Arial"/>
              </a:rPr>
              <a:t>Daily: water, fruit, book bag</a:t>
            </a:r>
            <a:endParaRPr sz="1400" b="0" i="0" u="none" strike="noStrike" cap="none" dirty="0">
              <a:solidFill>
                <a:schemeClr val="dk1"/>
              </a:solidFill>
              <a:latin typeface="SassonPrimary" panose="00000400000000000000" pitchFamily="2" charset="0"/>
              <a:sym typeface="Arial"/>
            </a:endParaRPr>
          </a:p>
        </p:txBody>
      </p:sp>
      <p:sp>
        <p:nvSpPr>
          <p:cNvPr id="278" name="Google Shape;278;p15"/>
          <p:cNvSpPr txBox="1"/>
          <p:nvPr/>
        </p:nvSpPr>
        <p:spPr>
          <a:xfrm>
            <a:off x="6274631" y="4553290"/>
            <a:ext cx="5004507" cy="883642"/>
          </a:xfrm>
          <a:prstGeom prst="rect">
            <a:avLst/>
          </a:prstGeom>
          <a:solidFill>
            <a:srgbClr val="D1DCB0"/>
          </a:solidFill>
          <a:ln>
            <a:noFill/>
          </a:ln>
        </p:spPr>
        <p:txBody>
          <a:bodyPr spcFirstLastPara="1" wrap="square" lIns="204300" tIns="0" rIns="204300" bIns="0" anchor="ctr" anchorCtr="0">
            <a:noAutofit/>
          </a:bodyPr>
          <a:lstStyle/>
          <a:p>
            <a:pPr marL="0" marR="0" lvl="0" indent="0" algn="ctr" rtl="0">
              <a:lnSpc>
                <a:spcPct val="90000"/>
              </a:lnSpc>
              <a:spcBef>
                <a:spcPts val="0"/>
              </a:spcBef>
              <a:spcAft>
                <a:spcPts val="0"/>
              </a:spcAft>
              <a:buClr>
                <a:srgbClr val="000000"/>
              </a:buClr>
              <a:buSzPts val="2400"/>
              <a:buFont typeface="Arial"/>
              <a:buNone/>
            </a:pPr>
            <a:r>
              <a:rPr lang="en-US" sz="2400" b="0" i="0" u="none" strike="noStrike" cap="none" dirty="0">
                <a:solidFill>
                  <a:schemeClr val="dk1"/>
                </a:solidFill>
                <a:latin typeface="SassonPrimary" panose="00000400000000000000" pitchFamily="2" charset="0"/>
                <a:sym typeface="Arial"/>
              </a:rPr>
              <a:t>To </a:t>
            </a:r>
            <a:r>
              <a:rPr lang="en-US" sz="2300" b="0" i="0" u="none" strike="noStrike" cap="none" dirty="0">
                <a:solidFill>
                  <a:schemeClr val="dk1"/>
                </a:solidFill>
                <a:latin typeface="SassonPrimary" panose="00000400000000000000" pitchFamily="2" charset="0"/>
                <a:sym typeface="Arial"/>
              </a:rPr>
              <a:t>be kept at school: wellies, a rain coat, small bag with change of clothes</a:t>
            </a:r>
            <a:r>
              <a:rPr lang="en-US" sz="2400" b="0" i="0" u="none" strike="noStrike" cap="none" dirty="0">
                <a:solidFill>
                  <a:schemeClr val="dk1"/>
                </a:solidFill>
                <a:latin typeface="SassonPrimary" panose="00000400000000000000" pitchFamily="2" charset="0"/>
                <a:sym typeface="Arial"/>
              </a:rPr>
              <a:t> </a:t>
            </a:r>
            <a:endParaRPr sz="1400" b="0" i="0" u="none" strike="noStrike" cap="none" dirty="0">
              <a:solidFill>
                <a:schemeClr val="dk1"/>
              </a:solidFill>
              <a:latin typeface="SassonPrimary" panose="00000400000000000000" pitchFamily="2" charset="0"/>
              <a:sym typeface="Arial"/>
            </a:endParaRPr>
          </a:p>
        </p:txBody>
      </p:sp>
      <p:sp>
        <p:nvSpPr>
          <p:cNvPr id="281" name="Google Shape;281;p15"/>
          <p:cNvSpPr txBox="1"/>
          <p:nvPr/>
        </p:nvSpPr>
        <p:spPr>
          <a:xfrm>
            <a:off x="912862" y="5288378"/>
            <a:ext cx="4424591" cy="912786"/>
          </a:xfrm>
          <a:prstGeom prst="rect">
            <a:avLst/>
          </a:prstGeom>
          <a:solidFill>
            <a:srgbClr val="D1DCB0"/>
          </a:solidFill>
          <a:ln>
            <a:noFill/>
          </a:ln>
        </p:spPr>
        <p:txBody>
          <a:bodyPr spcFirstLastPara="1" wrap="square" lIns="204300" tIns="0" rIns="204300" bIns="0"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chemeClr val="dk1"/>
                </a:solidFill>
                <a:latin typeface="SassonPrimary" panose="00000400000000000000" pitchFamily="2" charset="0"/>
                <a:ea typeface="Century Gothic"/>
                <a:cs typeface="Century Gothic"/>
                <a:sym typeface="Century Gothic"/>
              </a:rPr>
              <a:t> </a:t>
            </a:r>
            <a:r>
              <a:rPr lang="en-US" sz="2000" b="0" i="0" u="none" strike="noStrike" cap="none" dirty="0">
                <a:solidFill>
                  <a:schemeClr val="dk1"/>
                </a:solidFill>
                <a:latin typeface="SassonPrimary" panose="00000400000000000000" pitchFamily="2" charset="0"/>
                <a:sym typeface="Arial"/>
              </a:rPr>
              <a:t>We will let you know when PE will start. The children come dressed in their PE kit.  </a:t>
            </a:r>
            <a:endParaRPr sz="2000" b="0" i="0" u="none" strike="noStrike" cap="none" dirty="0">
              <a:solidFill>
                <a:schemeClr val="dk1"/>
              </a:solidFill>
              <a:latin typeface="SassonPrimary" panose="00000400000000000000" pitchFamily="2" charset="0"/>
              <a:sym typeface="Arial"/>
            </a:endParaRPr>
          </a:p>
        </p:txBody>
      </p:sp>
      <p:sp>
        <p:nvSpPr>
          <p:cNvPr id="282" name="Google Shape;282;p15"/>
          <p:cNvSpPr txBox="1"/>
          <p:nvPr/>
        </p:nvSpPr>
        <p:spPr>
          <a:xfrm>
            <a:off x="6174788" y="5655455"/>
            <a:ext cx="5350857" cy="646331"/>
          </a:xfrm>
          <a:prstGeom prst="rect">
            <a:avLst/>
          </a:prstGeom>
          <a:solidFill>
            <a:srgbClr val="D1DCB0"/>
          </a:solidFill>
          <a:ln>
            <a:noFill/>
          </a:ln>
        </p:spPr>
        <p:txBody>
          <a:bodyPr spcFirstLastPara="1" wrap="square" lIns="204300" tIns="0" rIns="20430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4400" b="1" i="0" u="none" strike="noStrike" cap="none" dirty="0">
                <a:solidFill>
                  <a:schemeClr val="dk1"/>
                </a:solidFill>
                <a:latin typeface="SassonPrimary" panose="00000400000000000000" pitchFamily="2" charset="0"/>
                <a:sym typeface="Arial"/>
              </a:rPr>
              <a:t>Name Everything!</a:t>
            </a:r>
            <a:endParaRPr sz="4400" b="1" i="0" u="none" strike="noStrike" cap="none" dirty="0">
              <a:solidFill>
                <a:schemeClr val="dk1"/>
              </a:solidFill>
              <a:latin typeface="SassonPrimary" panose="00000400000000000000" pitchFamily="2" charset="0"/>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
          <p:cNvSpPr txBox="1">
            <a:spLocks noGrp="1"/>
          </p:cNvSpPr>
          <p:nvPr>
            <p:ph type="title"/>
          </p:nvPr>
        </p:nvSpPr>
        <p:spPr>
          <a:xfrm>
            <a:off x="1988768" y="408573"/>
            <a:ext cx="8911687" cy="128089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262626"/>
              </a:buClr>
              <a:buSzPts val="6000"/>
              <a:buFont typeface="Arial"/>
              <a:buNone/>
            </a:pPr>
            <a:r>
              <a:rPr lang="en-US" sz="6000" u="sng">
                <a:latin typeface="SassonPrimary" panose="00000400000000000000" pitchFamily="2" charset="0"/>
                <a:ea typeface="Arial"/>
                <a:cs typeface="Arial"/>
                <a:sym typeface="Arial"/>
              </a:rPr>
              <a:t>Working Together </a:t>
            </a:r>
            <a:endParaRPr sz="6000" u="sng">
              <a:latin typeface="SassonPrimary" panose="00000400000000000000" pitchFamily="2" charset="0"/>
              <a:ea typeface="Arial"/>
              <a:cs typeface="Arial"/>
              <a:sym typeface="Arial"/>
            </a:endParaRPr>
          </a:p>
        </p:txBody>
      </p:sp>
      <p:sp>
        <p:nvSpPr>
          <p:cNvPr id="289" name="Google Shape;289;p3"/>
          <p:cNvSpPr/>
          <p:nvPr/>
        </p:nvSpPr>
        <p:spPr>
          <a:xfrm>
            <a:off x="4510594" y="2998290"/>
            <a:ext cx="3291900" cy="1237800"/>
          </a:xfrm>
          <a:prstGeom prst="roundRect">
            <a:avLst>
              <a:gd name="adj" fmla="val 16667"/>
            </a:avLst>
          </a:prstGeom>
          <a:solidFill>
            <a:srgbClr val="9BBBD9"/>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r>
              <a:rPr lang="en-US" sz="3300" b="0" i="0" u="none" strike="noStrike" cap="none">
                <a:solidFill>
                  <a:schemeClr val="dk1"/>
                </a:solidFill>
                <a:latin typeface="SassonPrimary" panose="00000400000000000000" pitchFamily="2" charset="0"/>
                <a:sym typeface="Arial"/>
              </a:rPr>
              <a:t>Communication </a:t>
            </a:r>
            <a:endParaRPr sz="1300" b="0" i="0" u="none" strike="noStrike" cap="none">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p:txBody>
      </p:sp>
      <p:pic>
        <p:nvPicPr>
          <p:cNvPr id="290" name="Google Shape;290;p3" descr="painted_handprints"/>
          <p:cNvPicPr preferRelativeResize="0"/>
          <p:nvPr/>
        </p:nvPicPr>
        <p:blipFill rotWithShape="1">
          <a:blip r:embed="rId3">
            <a:alphaModFix/>
          </a:blip>
          <a:srcRect/>
          <a:stretch/>
        </p:blipFill>
        <p:spPr>
          <a:xfrm>
            <a:off x="11261414" y="225406"/>
            <a:ext cx="770014" cy="1188433"/>
          </a:xfrm>
          <a:prstGeom prst="rect">
            <a:avLst/>
          </a:prstGeom>
          <a:noFill/>
          <a:ln>
            <a:noFill/>
          </a:ln>
        </p:spPr>
      </p:pic>
      <p:sp>
        <p:nvSpPr>
          <p:cNvPr id="291" name="Google Shape;291;p3"/>
          <p:cNvSpPr/>
          <p:nvPr/>
        </p:nvSpPr>
        <p:spPr>
          <a:xfrm>
            <a:off x="979982" y="4851171"/>
            <a:ext cx="3291840" cy="1237651"/>
          </a:xfrm>
          <a:prstGeom prst="roundRect">
            <a:avLst>
              <a:gd name="adj" fmla="val 16667"/>
            </a:avLst>
          </a:prstGeom>
          <a:solidFill>
            <a:srgbClr val="C1CDA7"/>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r>
              <a:rPr lang="en-US" sz="3600" b="0" i="0" u="none" strike="noStrike" cap="none">
                <a:solidFill>
                  <a:schemeClr val="dk1"/>
                </a:solidFill>
                <a:latin typeface="SassonPrimary" panose="00000400000000000000" pitchFamily="2" charset="0"/>
                <a:sym typeface="Arial"/>
              </a:rPr>
              <a:t>Attendance </a:t>
            </a:r>
            <a:endParaRPr sz="1600" b="0" i="0" u="none" strike="noStrike" cap="none">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p:txBody>
      </p:sp>
      <p:sp>
        <p:nvSpPr>
          <p:cNvPr id="292" name="Google Shape;292;p3"/>
          <p:cNvSpPr/>
          <p:nvPr/>
        </p:nvSpPr>
        <p:spPr>
          <a:xfrm>
            <a:off x="4581308" y="4588176"/>
            <a:ext cx="3291840" cy="1763638"/>
          </a:xfrm>
          <a:prstGeom prst="roundRect">
            <a:avLst>
              <a:gd name="adj" fmla="val 16667"/>
            </a:avLst>
          </a:prstGeom>
          <a:solidFill>
            <a:srgbClr val="C1CDA7"/>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r>
              <a:rPr lang="en-US" sz="3600" b="0" i="0" u="none" strike="noStrike" cap="none" dirty="0">
                <a:solidFill>
                  <a:schemeClr val="dk1"/>
                </a:solidFill>
                <a:latin typeface="SassonPrimary" panose="00000400000000000000" pitchFamily="2" charset="0"/>
                <a:sym typeface="Arial"/>
              </a:rPr>
              <a:t>Punctuality – School starts at 8:45am </a:t>
            </a:r>
            <a:endParaRPr sz="16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dirty="0">
              <a:solidFill>
                <a:schemeClr val="dk1"/>
              </a:solidFill>
              <a:latin typeface="SassonPrimary" panose="00000400000000000000" pitchFamily="2" charset="0"/>
              <a:sym typeface="Arial"/>
            </a:endParaRPr>
          </a:p>
        </p:txBody>
      </p:sp>
      <p:sp>
        <p:nvSpPr>
          <p:cNvPr id="293" name="Google Shape;293;p3"/>
          <p:cNvSpPr/>
          <p:nvPr/>
        </p:nvSpPr>
        <p:spPr>
          <a:xfrm>
            <a:off x="979982" y="1413841"/>
            <a:ext cx="3291840" cy="1237651"/>
          </a:xfrm>
          <a:prstGeom prst="roundRect">
            <a:avLst>
              <a:gd name="adj" fmla="val 16667"/>
            </a:avLst>
          </a:prstGeom>
          <a:solidFill>
            <a:srgbClr val="F9CDC2"/>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r>
              <a:rPr lang="en-US" sz="2800" b="0" i="0" u="none" strike="noStrike" cap="none">
                <a:solidFill>
                  <a:schemeClr val="dk1"/>
                </a:solidFill>
                <a:latin typeface="SassonPrimary" panose="00000400000000000000" pitchFamily="2" charset="0"/>
                <a:sym typeface="Arial"/>
              </a:rPr>
              <a:t>Weekly information sheets </a:t>
            </a:r>
            <a:endParaRPr sz="1200" b="0" i="0" u="none" strike="noStrike" cap="none">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p:txBody>
      </p:sp>
      <p:sp>
        <p:nvSpPr>
          <p:cNvPr id="294" name="Google Shape;294;p3"/>
          <p:cNvSpPr/>
          <p:nvPr/>
        </p:nvSpPr>
        <p:spPr>
          <a:xfrm>
            <a:off x="4510594" y="1413840"/>
            <a:ext cx="3291840" cy="1237651"/>
          </a:xfrm>
          <a:prstGeom prst="roundRect">
            <a:avLst>
              <a:gd name="adj" fmla="val 16667"/>
            </a:avLst>
          </a:prstGeom>
          <a:solidFill>
            <a:srgbClr val="F9CDC2"/>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SassonPrimary" panose="00000400000000000000" pitchFamily="2" charset="0"/>
                <a:sym typeface="Arial"/>
              </a:rPr>
              <a:t>Parent Consultations</a:t>
            </a:r>
            <a:endParaRPr sz="3200" b="0" i="0" u="none" strike="noStrike" cap="none">
              <a:solidFill>
                <a:schemeClr val="dk1"/>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SassonPrimary" panose="00000400000000000000" pitchFamily="2" charset="0"/>
              <a:sym typeface="Arial"/>
            </a:endParaRPr>
          </a:p>
        </p:txBody>
      </p:sp>
      <p:sp>
        <p:nvSpPr>
          <p:cNvPr id="295" name="Google Shape;295;p3"/>
          <p:cNvSpPr/>
          <p:nvPr/>
        </p:nvSpPr>
        <p:spPr>
          <a:xfrm>
            <a:off x="7969574" y="1413839"/>
            <a:ext cx="3291840" cy="1237651"/>
          </a:xfrm>
          <a:prstGeom prst="roundRect">
            <a:avLst>
              <a:gd name="adj" fmla="val 16667"/>
            </a:avLst>
          </a:prstGeom>
          <a:solidFill>
            <a:srgbClr val="F9CDC2"/>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SassonPrimary" panose="00000400000000000000" pitchFamily="2" charset="0"/>
                <a:sym typeface="Arial"/>
              </a:rPr>
              <a:t>Stay and play sessions </a:t>
            </a:r>
            <a:endParaRPr sz="3200" b="0" i="0" u="none" strike="noStrike" cap="none">
              <a:solidFill>
                <a:schemeClr val="dk1"/>
              </a:solidFill>
              <a:latin typeface="SassonPrimary" panose="00000400000000000000" pitchFamily="2" charset="0"/>
              <a:sym typeface="Arial"/>
            </a:endParaRPr>
          </a:p>
        </p:txBody>
      </p:sp>
      <p:sp>
        <p:nvSpPr>
          <p:cNvPr id="296" name="Google Shape;296;p3"/>
          <p:cNvSpPr/>
          <p:nvPr/>
        </p:nvSpPr>
        <p:spPr>
          <a:xfrm>
            <a:off x="8100889" y="4851170"/>
            <a:ext cx="3291840" cy="1237651"/>
          </a:xfrm>
          <a:prstGeom prst="roundRect">
            <a:avLst>
              <a:gd name="adj" fmla="val 16667"/>
            </a:avLst>
          </a:prstGeom>
          <a:solidFill>
            <a:srgbClr val="C1CDA7"/>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SassonPrimary" panose="00000400000000000000" pitchFamily="2" charset="0"/>
                <a:sym typeface="Arial"/>
              </a:rPr>
              <a:t>Email child’s teacher/s</a:t>
            </a:r>
            <a:endParaRPr sz="3200" b="0" i="0" u="none" strike="noStrike" cap="none">
              <a:solidFill>
                <a:schemeClr val="dk1"/>
              </a:solidFill>
              <a:latin typeface="SassonPrimary" panose="00000400000000000000" pitchFamily="2" charset="0"/>
              <a:sym typeface="Arial"/>
            </a:endParaRPr>
          </a:p>
        </p:txBody>
      </p:sp>
      <p:sp>
        <p:nvSpPr>
          <p:cNvPr id="297" name="Google Shape;297;p3"/>
          <p:cNvSpPr/>
          <p:nvPr/>
        </p:nvSpPr>
        <p:spPr>
          <a:xfrm>
            <a:off x="979982" y="2998289"/>
            <a:ext cx="3291840" cy="1237651"/>
          </a:xfrm>
          <a:prstGeom prst="roundRect">
            <a:avLst>
              <a:gd name="adj" fmla="val 16667"/>
            </a:avLst>
          </a:prstGeom>
          <a:solidFill>
            <a:srgbClr val="F9CDC2"/>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SassonPrimary" panose="00000400000000000000" pitchFamily="2" charset="0"/>
                <a:sym typeface="Arial"/>
              </a:rPr>
              <a:t>Main gate </a:t>
            </a:r>
            <a:endParaRPr sz="3200" b="0" i="0" u="none" strike="noStrike" cap="none">
              <a:solidFill>
                <a:schemeClr val="dk1"/>
              </a:solidFill>
              <a:latin typeface="SassonPrimary" panose="00000400000000000000" pitchFamily="2" charset="0"/>
              <a:sym typeface="Arial"/>
            </a:endParaRPr>
          </a:p>
        </p:txBody>
      </p:sp>
      <p:sp>
        <p:nvSpPr>
          <p:cNvPr id="298" name="Google Shape;298;p3"/>
          <p:cNvSpPr/>
          <p:nvPr/>
        </p:nvSpPr>
        <p:spPr>
          <a:xfrm>
            <a:off x="8041206" y="3037930"/>
            <a:ext cx="3291840" cy="1237651"/>
          </a:xfrm>
          <a:prstGeom prst="roundRect">
            <a:avLst>
              <a:gd name="adj" fmla="val 16667"/>
            </a:avLst>
          </a:prstGeom>
          <a:solidFill>
            <a:srgbClr val="F9CDC2"/>
          </a:solidFill>
          <a:ln w="9525" cap="rnd" cmpd="sng">
            <a:solidFill>
              <a:srgbClr val="8BA24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chemeClr val="dk1"/>
                </a:solidFill>
                <a:latin typeface="SassonPrimary" panose="00000400000000000000" pitchFamily="2" charset="0"/>
                <a:sym typeface="Arial"/>
              </a:rPr>
              <a:t>Google Classrooms</a:t>
            </a:r>
            <a:endParaRPr sz="3200" b="0" i="0" u="none" strike="noStrike" cap="none">
              <a:solidFill>
                <a:schemeClr val="dk1"/>
              </a:solidFill>
              <a:latin typeface="SassonPrimary" panose="00000400000000000000" pitchFamily="2" charset="0"/>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38"/>
          <p:cNvSpPr txBox="1">
            <a:spLocks noGrp="1"/>
          </p:cNvSpPr>
          <p:nvPr>
            <p:ph type="title"/>
          </p:nvPr>
        </p:nvSpPr>
        <p:spPr>
          <a:xfrm>
            <a:off x="2015410" y="944952"/>
            <a:ext cx="8911687" cy="128089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100000"/>
              </a:lnSpc>
              <a:spcBef>
                <a:spcPts val="0"/>
              </a:spcBef>
              <a:spcAft>
                <a:spcPts val="0"/>
              </a:spcAft>
              <a:buSzPct val="41666"/>
              <a:buNone/>
            </a:pPr>
            <a:r>
              <a:rPr lang="en-US" sz="4800" dirty="0">
                <a:latin typeface="SassonPrimary" panose="00000400000000000000" pitchFamily="2" charset="0"/>
                <a:ea typeface="Arial"/>
                <a:cs typeface="Arial"/>
                <a:sym typeface="Arial"/>
              </a:rPr>
              <a:t>Thank you for coming. </a:t>
            </a:r>
            <a:br>
              <a:rPr lang="en-US" sz="4800" dirty="0">
                <a:latin typeface="SassonPrimary" panose="00000400000000000000" pitchFamily="2" charset="0"/>
                <a:ea typeface="Arial"/>
                <a:cs typeface="Arial"/>
                <a:sym typeface="Arial"/>
              </a:rPr>
            </a:br>
            <a:r>
              <a:rPr lang="en-US" sz="4800" dirty="0">
                <a:latin typeface="SassonPrimary" panose="00000400000000000000" pitchFamily="2" charset="0"/>
                <a:ea typeface="Arial"/>
                <a:cs typeface="Arial"/>
                <a:sym typeface="Arial"/>
              </a:rPr>
              <a:t>Please come and visit your child’s classroom.</a:t>
            </a:r>
            <a:endParaRPr sz="4800" dirty="0">
              <a:latin typeface="SassonPrimary" panose="00000400000000000000" pitchFamily="2" charset="0"/>
              <a:ea typeface="Arial"/>
              <a:cs typeface="Arial"/>
              <a:sym typeface="Arial"/>
            </a:endParaRPr>
          </a:p>
        </p:txBody>
      </p:sp>
      <p:pic>
        <p:nvPicPr>
          <p:cNvPr id="305" name="Google Shape;305;p38"/>
          <p:cNvPicPr preferRelativeResize="0"/>
          <p:nvPr/>
        </p:nvPicPr>
        <p:blipFill rotWithShape="1">
          <a:blip r:embed="rId3">
            <a:alphaModFix/>
          </a:blip>
          <a:srcRect/>
          <a:stretch/>
        </p:blipFill>
        <p:spPr>
          <a:xfrm>
            <a:off x="4166051" y="3235240"/>
            <a:ext cx="4610404" cy="25255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5"/>
          <p:cNvSpPr txBox="1">
            <a:spLocks noGrp="1"/>
          </p:cNvSpPr>
          <p:nvPr>
            <p:ph type="title"/>
          </p:nvPr>
        </p:nvSpPr>
        <p:spPr>
          <a:xfrm>
            <a:off x="2260490" y="191704"/>
            <a:ext cx="8911687" cy="754524"/>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800"/>
              <a:buNone/>
            </a:pPr>
            <a:r>
              <a:rPr lang="en-US" u="sng" dirty="0">
                <a:latin typeface="SassonPrimary" panose="00000400000000000000" pitchFamily="2" charset="0"/>
                <a:ea typeface="Arial"/>
                <a:cs typeface="Arial"/>
                <a:sym typeface="Arial"/>
              </a:rPr>
              <a:t>Familiar Faces - Office </a:t>
            </a:r>
            <a:r>
              <a:rPr lang="en-US" dirty="0">
                <a:latin typeface="SassonPrimary" panose="00000400000000000000" pitchFamily="2" charset="0"/>
                <a:ea typeface="Arial"/>
                <a:cs typeface="Arial"/>
                <a:sym typeface="Arial"/>
              </a:rPr>
              <a:t> </a:t>
            </a:r>
            <a:endParaRPr dirty="0">
              <a:latin typeface="SassonPrimary" panose="00000400000000000000" pitchFamily="2" charset="0"/>
              <a:ea typeface="Arial"/>
              <a:cs typeface="Arial"/>
              <a:sym typeface="Arial"/>
            </a:endParaRPr>
          </a:p>
        </p:txBody>
      </p:sp>
      <p:sp>
        <p:nvSpPr>
          <p:cNvPr id="178" name="Google Shape;178;p35"/>
          <p:cNvSpPr txBox="1">
            <a:spLocks noGrp="1"/>
          </p:cNvSpPr>
          <p:nvPr>
            <p:ph type="body" idx="1"/>
          </p:nvPr>
        </p:nvSpPr>
        <p:spPr>
          <a:xfrm>
            <a:off x="783771" y="1266092"/>
            <a:ext cx="11625943" cy="5056331"/>
          </a:xfrm>
          <a:prstGeom prst="rect">
            <a:avLst/>
          </a:prstGeom>
          <a:noFill/>
          <a:ln>
            <a:noFill/>
          </a:ln>
        </p:spPr>
        <p:txBody>
          <a:bodyPr spcFirstLastPara="1" wrap="square" lIns="91425" tIns="45700" rIns="91425" bIns="45700" anchor="t" anchorCtr="0">
            <a:normAutofit fontScale="77500" lnSpcReduction="20000"/>
          </a:bodyPr>
          <a:lstStyle/>
          <a:p>
            <a:pPr marL="114300" lvl="0" indent="0" algn="l" rtl="0">
              <a:lnSpc>
                <a:spcPct val="100000"/>
              </a:lnSpc>
              <a:spcBef>
                <a:spcPts val="1000"/>
              </a:spcBef>
              <a:spcAft>
                <a:spcPts val="0"/>
              </a:spcAft>
              <a:buSzPct val="82949"/>
              <a:buNone/>
            </a:pPr>
            <a:r>
              <a:rPr lang="en-US" sz="4500" b="1" dirty="0">
                <a:latin typeface="SassonPrimary" panose="00000400000000000000" pitchFamily="2" charset="0"/>
                <a:ea typeface="Arial"/>
                <a:cs typeface="Arial"/>
                <a:sym typeface="Arial"/>
              </a:rPr>
              <a:t>   Kerry              Debbie                 Lucy           Maria </a:t>
            </a:r>
            <a:endParaRPr sz="4500" b="1" dirty="0">
              <a:latin typeface="SassonPrimary" panose="00000400000000000000" pitchFamily="2" charset="0"/>
              <a:ea typeface="Arial"/>
              <a:cs typeface="Arial"/>
              <a:sym typeface="Arial"/>
            </a:endParaRPr>
          </a:p>
          <a:p>
            <a:pPr marL="114300" lvl="0" indent="0" algn="l" rtl="0">
              <a:lnSpc>
                <a:spcPct val="100000"/>
              </a:lnSpc>
              <a:spcBef>
                <a:spcPts val="1000"/>
              </a:spcBef>
              <a:spcAft>
                <a:spcPts val="0"/>
              </a:spcAft>
              <a:buSzPct val="82949"/>
              <a:buNone/>
            </a:pP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r>
              <a:rPr lang="en-US" sz="2800" b="1" dirty="0">
                <a:latin typeface="Arial"/>
                <a:ea typeface="Arial"/>
                <a:cs typeface="Arial"/>
                <a:sym typeface="Arial"/>
              </a:rPr>
              <a:t>                           </a:t>
            </a: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r>
              <a:rPr lang="en-US" sz="2800" b="1" dirty="0">
                <a:latin typeface="Arial"/>
                <a:ea typeface="Arial"/>
                <a:cs typeface="Arial"/>
                <a:sym typeface="Arial"/>
              </a:rPr>
              <a:t>         </a:t>
            </a:r>
            <a:endParaRPr dirty="0"/>
          </a:p>
          <a:p>
            <a:pPr marL="114300" lvl="0" indent="0" algn="l" rtl="0">
              <a:lnSpc>
                <a:spcPct val="100000"/>
              </a:lnSpc>
              <a:spcBef>
                <a:spcPts val="1000"/>
              </a:spcBef>
              <a:spcAft>
                <a:spcPts val="0"/>
              </a:spcAft>
              <a:buSzPct val="82949"/>
              <a:buNone/>
            </a:pPr>
            <a:endParaRPr sz="2800" b="1" dirty="0">
              <a:latin typeface="Arial"/>
              <a:ea typeface="Arial"/>
              <a:cs typeface="Arial"/>
              <a:sym typeface="Arial"/>
            </a:endParaRPr>
          </a:p>
          <a:p>
            <a:pPr marL="114300" lvl="0" indent="0" algn="l" rtl="0">
              <a:lnSpc>
                <a:spcPct val="100000"/>
              </a:lnSpc>
              <a:spcBef>
                <a:spcPts val="1000"/>
              </a:spcBef>
              <a:spcAft>
                <a:spcPts val="0"/>
              </a:spcAft>
              <a:buSzPct val="82949"/>
              <a:buNone/>
            </a:pPr>
            <a:endParaRPr sz="2800" u="sng" dirty="0">
              <a:solidFill>
                <a:srgbClr val="7030A0"/>
              </a:solid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114300" lvl="0" indent="0" algn="ctr" rtl="0">
              <a:lnSpc>
                <a:spcPct val="100000"/>
              </a:lnSpc>
              <a:spcBef>
                <a:spcPts val="1000"/>
              </a:spcBef>
              <a:spcAft>
                <a:spcPts val="0"/>
              </a:spcAft>
              <a:buSzPct val="54013"/>
              <a:buNone/>
            </a:pPr>
            <a:r>
              <a:rPr lang="en-US" sz="4300" b="1" dirty="0">
                <a:solidFill>
                  <a:srgbClr val="7030A0"/>
                </a:solidFill>
                <a:latin typeface="Arial"/>
                <a:ea typeface="Arial"/>
                <a:cs typeface="Arial"/>
                <a:sym typeface="Arial"/>
              </a:rPr>
              <a:t>    </a:t>
            </a:r>
            <a:r>
              <a:rPr lang="en-US" sz="4300" b="1" dirty="0">
                <a:solidFill>
                  <a:schemeClr val="dk1"/>
                </a:solidFill>
                <a:latin typeface="SassonPrimary" panose="00000400000000000000" pitchFamily="2" charset="0"/>
                <a:ea typeface="Arial"/>
                <a:cs typeface="Arial"/>
                <a:sym typeface="Arial"/>
              </a:rPr>
              <a:t>office@stmatthews.cambs.sch.uk     </a:t>
            </a:r>
            <a:endParaRPr dirty="0">
              <a:latin typeface="SassonPrimary" panose="00000400000000000000" pitchFamily="2" charset="0"/>
            </a:endParaRPr>
          </a:p>
          <a:p>
            <a:pPr marL="114300" lvl="0" indent="0" algn="ctr" rtl="0">
              <a:lnSpc>
                <a:spcPct val="100000"/>
              </a:lnSpc>
              <a:spcBef>
                <a:spcPts val="1000"/>
              </a:spcBef>
              <a:spcAft>
                <a:spcPts val="0"/>
              </a:spcAft>
              <a:buSzPct val="54013"/>
              <a:buNone/>
            </a:pPr>
            <a:r>
              <a:rPr lang="en-US" sz="4300" b="1" dirty="0">
                <a:solidFill>
                  <a:schemeClr val="dk1"/>
                </a:solidFill>
                <a:latin typeface="SassonPrimary" panose="00000400000000000000" pitchFamily="2" charset="0"/>
                <a:ea typeface="Arial"/>
                <a:cs typeface="Arial"/>
                <a:sym typeface="Arial"/>
              </a:rPr>
              <a:t>Telephone – 01223 568838</a:t>
            </a:r>
            <a:r>
              <a:rPr lang="en-US" sz="4300" dirty="0">
                <a:solidFill>
                  <a:schemeClr val="dk1"/>
                </a:solidFill>
                <a:latin typeface="SassonPrimary" panose="00000400000000000000" pitchFamily="2" charset="0"/>
                <a:ea typeface="Arial"/>
                <a:cs typeface="Arial"/>
                <a:sym typeface="Arial"/>
              </a:rPr>
              <a:t>   </a:t>
            </a:r>
            <a:endParaRPr sz="4300" b="1" dirty="0">
              <a:solidFill>
                <a:schemeClr val="dk1"/>
              </a:solidFill>
              <a:latin typeface="SassonPrimary" panose="00000400000000000000" pitchFamily="2" charset="0"/>
              <a:ea typeface="Arial"/>
              <a:cs typeface="Arial"/>
              <a:sym typeface="Arial"/>
            </a:endParaRPr>
          </a:p>
        </p:txBody>
      </p:sp>
      <p:pic>
        <p:nvPicPr>
          <p:cNvPr id="179" name="Google Shape;179;p35"/>
          <p:cNvPicPr preferRelativeResize="0"/>
          <p:nvPr/>
        </p:nvPicPr>
        <p:blipFill rotWithShape="1">
          <a:blip r:embed="rId4">
            <a:alphaModFix/>
          </a:blip>
          <a:srcRect/>
          <a:stretch/>
        </p:blipFill>
        <p:spPr>
          <a:xfrm>
            <a:off x="3607134" y="2011329"/>
            <a:ext cx="1709448" cy="2114651"/>
          </a:xfrm>
          <a:prstGeom prst="rect">
            <a:avLst/>
          </a:prstGeom>
          <a:noFill/>
          <a:ln>
            <a:noFill/>
          </a:ln>
        </p:spPr>
      </p:pic>
      <p:pic>
        <p:nvPicPr>
          <p:cNvPr id="180" name="Google Shape;180;p35"/>
          <p:cNvPicPr preferRelativeResize="0"/>
          <p:nvPr/>
        </p:nvPicPr>
        <p:blipFill rotWithShape="1">
          <a:blip r:embed="rId5">
            <a:alphaModFix/>
          </a:blip>
          <a:srcRect/>
          <a:stretch/>
        </p:blipFill>
        <p:spPr>
          <a:xfrm>
            <a:off x="9513549" y="2011329"/>
            <a:ext cx="1532637" cy="2114651"/>
          </a:xfrm>
          <a:prstGeom prst="rect">
            <a:avLst/>
          </a:prstGeom>
          <a:noFill/>
          <a:ln>
            <a:noFill/>
          </a:ln>
        </p:spPr>
      </p:pic>
      <p:pic>
        <p:nvPicPr>
          <p:cNvPr id="181" name="Google Shape;181;p35"/>
          <p:cNvPicPr preferRelativeResize="0"/>
          <p:nvPr/>
        </p:nvPicPr>
        <p:blipFill rotWithShape="1">
          <a:blip r:embed="rId6">
            <a:alphaModFix/>
          </a:blip>
          <a:srcRect/>
          <a:stretch/>
        </p:blipFill>
        <p:spPr>
          <a:xfrm>
            <a:off x="6530220" y="2011328"/>
            <a:ext cx="1942261" cy="2114651"/>
          </a:xfrm>
          <a:prstGeom prst="rect">
            <a:avLst/>
          </a:prstGeom>
          <a:noFill/>
          <a:ln>
            <a:noFill/>
          </a:ln>
        </p:spPr>
      </p:pic>
      <p:pic>
        <p:nvPicPr>
          <p:cNvPr id="182" name="Google Shape;182;p35"/>
          <p:cNvPicPr preferRelativeResize="0"/>
          <p:nvPr/>
        </p:nvPicPr>
        <p:blipFill rotWithShape="1">
          <a:blip r:embed="rId7">
            <a:alphaModFix/>
          </a:blip>
          <a:srcRect/>
          <a:stretch/>
        </p:blipFill>
        <p:spPr>
          <a:xfrm rot="5400000">
            <a:off x="553238" y="2379381"/>
            <a:ext cx="2208309" cy="147220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
          <p:cNvSpPr txBox="1">
            <a:spLocks noGrp="1"/>
          </p:cNvSpPr>
          <p:nvPr>
            <p:ph type="title"/>
          </p:nvPr>
        </p:nvSpPr>
        <p:spPr>
          <a:xfrm>
            <a:off x="1741756" y="42027"/>
            <a:ext cx="8911687" cy="128089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Clr>
                <a:srgbClr val="262626"/>
              </a:buClr>
              <a:buSzPts val="4800"/>
              <a:buFont typeface="Arial"/>
              <a:buNone/>
            </a:pPr>
            <a:r>
              <a:rPr lang="en-US" sz="4800" u="sng">
                <a:latin typeface="SassonPrimary" panose="00000400000000000000" pitchFamily="2" charset="0"/>
                <a:ea typeface="Arial"/>
                <a:cs typeface="Arial"/>
                <a:sym typeface="Arial"/>
              </a:rPr>
              <a:t>Our Reception Team</a:t>
            </a:r>
            <a:endParaRPr sz="4800" u="sng">
              <a:latin typeface="SassonPrimary" panose="00000400000000000000" pitchFamily="2" charset="0"/>
              <a:ea typeface="Arial"/>
              <a:cs typeface="Arial"/>
              <a:sym typeface="Arial"/>
            </a:endParaRPr>
          </a:p>
        </p:txBody>
      </p:sp>
      <p:sp>
        <p:nvSpPr>
          <p:cNvPr id="205" name="Google Shape;205;p2"/>
          <p:cNvSpPr txBox="1">
            <a:spLocks noGrp="1"/>
          </p:cNvSpPr>
          <p:nvPr>
            <p:ph type="body" idx="1"/>
          </p:nvPr>
        </p:nvSpPr>
        <p:spPr>
          <a:xfrm>
            <a:off x="792480" y="1322917"/>
            <a:ext cx="10810240" cy="3777622"/>
          </a:xfrm>
          <a:prstGeom prst="rect">
            <a:avLst/>
          </a:prstGeom>
          <a:noFill/>
          <a:ln>
            <a:noFill/>
          </a:ln>
        </p:spPr>
        <p:txBody>
          <a:bodyPr spcFirstLastPara="1" wrap="square" lIns="91425" tIns="45700" rIns="91425" bIns="45700" anchor="t" anchorCtr="0">
            <a:noAutofit/>
          </a:bodyPr>
          <a:lstStyle/>
          <a:p>
            <a:pPr marL="114300" lvl="0" indent="0" algn="l" rtl="0">
              <a:lnSpc>
                <a:spcPct val="100000"/>
              </a:lnSpc>
              <a:spcBef>
                <a:spcPts val="1000"/>
              </a:spcBef>
              <a:spcAft>
                <a:spcPts val="0"/>
              </a:spcAft>
              <a:buSzPts val="1800"/>
              <a:buNone/>
            </a:pPr>
            <a:r>
              <a:rPr lang="en-US" sz="2800" b="1">
                <a:latin typeface="SassonPrimary" panose="00000400000000000000" pitchFamily="2" charset="0"/>
                <a:ea typeface="Arial"/>
                <a:cs typeface="Arial"/>
                <a:sym typeface="Arial"/>
              </a:rPr>
              <a:t>		</a:t>
            </a:r>
            <a:endParaRPr sz="2800" b="1">
              <a:latin typeface="SassonPrimary" panose="00000400000000000000" pitchFamily="2" charset="0"/>
              <a:ea typeface="Arial"/>
              <a:cs typeface="Arial"/>
              <a:sym typeface="Arial"/>
            </a:endParaRPr>
          </a:p>
        </p:txBody>
      </p:sp>
      <p:graphicFrame>
        <p:nvGraphicFramePr>
          <p:cNvPr id="206" name="Google Shape;206;p2"/>
          <p:cNvGraphicFramePr/>
          <p:nvPr>
            <p:extLst>
              <p:ext uri="{D42A27DB-BD31-4B8C-83A1-F6EECF244321}">
                <p14:modId xmlns:p14="http://schemas.microsoft.com/office/powerpoint/2010/main" val="2780095918"/>
              </p:ext>
            </p:extLst>
          </p:nvPr>
        </p:nvGraphicFramePr>
        <p:xfrm>
          <a:off x="792480" y="1042752"/>
          <a:ext cx="11080650" cy="4840825"/>
        </p:xfrm>
        <a:graphic>
          <a:graphicData uri="http://schemas.openxmlformats.org/drawingml/2006/table">
            <a:tbl>
              <a:tblPr firstRow="1" bandRow="1">
                <a:noFill/>
                <a:tableStyleId>{0AE4B166-B088-43C6-84AB-13B80949323E}</a:tableStyleId>
              </a:tblPr>
              <a:tblGrid>
                <a:gridCol w="3732225">
                  <a:extLst>
                    <a:ext uri="{9D8B030D-6E8A-4147-A177-3AD203B41FA5}">
                      <a16:colId xmlns:a16="http://schemas.microsoft.com/office/drawing/2014/main" val="20000"/>
                    </a:ext>
                  </a:extLst>
                </a:gridCol>
                <a:gridCol w="3465750">
                  <a:extLst>
                    <a:ext uri="{9D8B030D-6E8A-4147-A177-3AD203B41FA5}">
                      <a16:colId xmlns:a16="http://schemas.microsoft.com/office/drawing/2014/main" val="20001"/>
                    </a:ext>
                  </a:extLst>
                </a:gridCol>
                <a:gridCol w="3882675">
                  <a:extLst>
                    <a:ext uri="{9D8B030D-6E8A-4147-A177-3AD203B41FA5}">
                      <a16:colId xmlns:a16="http://schemas.microsoft.com/office/drawing/2014/main" val="20002"/>
                    </a:ext>
                  </a:extLst>
                </a:gridCol>
              </a:tblGrid>
              <a:tr h="520850">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latin typeface="Arial"/>
                          <a:ea typeface="Arial"/>
                          <a:cs typeface="Arial"/>
                          <a:sym typeface="Arial"/>
                        </a:rPr>
                        <a:t>Mulberry </a:t>
                      </a:r>
                      <a:endParaRPr sz="28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latin typeface="Arial"/>
                          <a:ea typeface="Arial"/>
                          <a:cs typeface="Arial"/>
                          <a:sym typeface="Arial"/>
                        </a:rPr>
                        <a:t>Cherry</a:t>
                      </a:r>
                      <a:endParaRPr sz="2800" u="none" strike="noStrike" cap="none">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u="none" strike="noStrike" cap="none">
                          <a:latin typeface="Arial"/>
                          <a:ea typeface="Arial"/>
                          <a:cs typeface="Arial"/>
                          <a:sym typeface="Arial"/>
                        </a:rPr>
                        <a:t>Oak </a:t>
                      </a:r>
                      <a:endParaRPr sz="2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4319975">
                <a:tc>
                  <a:txBody>
                    <a:bodyPr/>
                    <a:lstStyle/>
                    <a:p>
                      <a:pPr marL="0" marR="0" lvl="0" indent="0" algn="l" rtl="0">
                        <a:lnSpc>
                          <a:spcPct val="100000"/>
                        </a:lnSpc>
                        <a:spcBef>
                          <a:spcPts val="0"/>
                        </a:spcBef>
                        <a:spcAft>
                          <a:spcPts val="0"/>
                        </a:spcAft>
                        <a:buClr>
                          <a:srgbClr val="000000"/>
                        </a:buClr>
                        <a:buSzPts val="2000"/>
                        <a:buFont typeface="Arial"/>
                        <a:buNone/>
                      </a:pPr>
                      <a:r>
                        <a:rPr lang="en-US" sz="2000" u="none" strike="noStrike" cap="none" dirty="0">
                          <a:latin typeface="Arial"/>
                          <a:ea typeface="Arial"/>
                          <a:cs typeface="Arial"/>
                          <a:sym typeface="Arial"/>
                        </a:rPr>
                        <a:t>    </a:t>
                      </a: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      </a:t>
                      </a:r>
                      <a:r>
                        <a:rPr lang="en-US" sz="2000" b="1" u="none" strike="noStrike" cap="none" dirty="0" err="1">
                          <a:latin typeface="Arial"/>
                          <a:ea typeface="Arial"/>
                          <a:cs typeface="Arial"/>
                          <a:sym typeface="Arial"/>
                        </a:rPr>
                        <a:t>Mrs</a:t>
                      </a:r>
                      <a:r>
                        <a:rPr lang="en-US" sz="2000" b="1" u="none" strike="noStrike" cap="none" dirty="0">
                          <a:latin typeface="Arial"/>
                          <a:ea typeface="Arial"/>
                          <a:cs typeface="Arial"/>
                          <a:sym typeface="Arial"/>
                        </a:rPr>
                        <a:t> Bushen &amp; </a:t>
                      </a:r>
                      <a:r>
                        <a:rPr lang="en-US" sz="2000" b="1" u="none" strike="noStrike" cap="none" dirty="0" err="1">
                          <a:latin typeface="Arial"/>
                          <a:ea typeface="Arial"/>
                          <a:cs typeface="Arial"/>
                          <a:sym typeface="Arial"/>
                        </a:rPr>
                        <a:t>Mrs</a:t>
                      </a:r>
                      <a:r>
                        <a:rPr lang="en-US" sz="2000" b="1" u="none" strike="noStrike" cap="none" dirty="0">
                          <a:latin typeface="Arial"/>
                          <a:ea typeface="Arial"/>
                          <a:cs typeface="Arial"/>
                          <a:sym typeface="Arial"/>
                        </a:rPr>
                        <a:t> Harris</a:t>
                      </a:r>
                      <a:endParaRPr sz="1400" u="none" strike="noStrike" cap="none" dirty="0"/>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u="none" strike="noStrike" cap="none" dirty="0"/>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a:t>
                      </a:r>
                      <a:r>
                        <a:rPr lang="en-US" sz="1800" b="1" u="none" strike="noStrike" cap="none" dirty="0">
                          <a:latin typeface="Arial"/>
                          <a:ea typeface="Arial"/>
                          <a:cs typeface="Arial"/>
                          <a:sym typeface="Arial"/>
                        </a:rPr>
                        <a:t>Monday-Thursday)   </a:t>
                      </a:r>
                      <a:r>
                        <a:rPr lang="en-US" sz="2000" b="1" u="none" strike="noStrike" cap="none" dirty="0">
                          <a:latin typeface="Arial"/>
                          <a:ea typeface="Arial"/>
                          <a:cs typeface="Arial"/>
                          <a:sym typeface="Arial"/>
                        </a:rPr>
                        <a:t>(Friday) </a:t>
                      </a:r>
                      <a:endParaRPr sz="2000" b="1" u="none" strike="noStrike" cap="none" dirty="0">
                        <a:latin typeface="Arial"/>
                        <a:ea typeface="Arial"/>
                        <a:cs typeface="Arial"/>
                        <a:sym typeface="Arial"/>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u="none" strike="noStrike" cap="none" dirty="0" err="1">
                          <a:latin typeface="Arial"/>
                          <a:ea typeface="Arial"/>
                          <a:cs typeface="Arial"/>
                          <a:sym typeface="Arial"/>
                        </a:rPr>
                        <a:t>Mrs</a:t>
                      </a:r>
                      <a:r>
                        <a:rPr lang="en-US" sz="2000" b="1" u="none" strike="noStrike" cap="none" dirty="0">
                          <a:latin typeface="Arial"/>
                          <a:ea typeface="Arial"/>
                          <a:cs typeface="Arial"/>
                          <a:sym typeface="Arial"/>
                        </a:rPr>
                        <a:t> Blackman-Doyle &amp; Mr Orton</a:t>
                      </a: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Arial"/>
                          <a:ea typeface="Arial"/>
                          <a:cs typeface="Arial"/>
                          <a:sym typeface="Arial"/>
                        </a:rPr>
                        <a:t>Monday, Wednesday,      (Tuesday)</a:t>
                      </a:r>
                      <a:endParaRPr sz="1400" u="none" strike="noStrike" cap="none" dirty="0"/>
                    </a:p>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Arial"/>
                          <a:ea typeface="Arial"/>
                          <a:cs typeface="Arial"/>
                          <a:sym typeface="Arial"/>
                        </a:rPr>
                        <a:t>Thursday &amp; Friday)</a:t>
                      </a:r>
                      <a:endParaRPr sz="1400"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   </a:t>
                      </a:r>
                      <a:endParaRPr sz="1400" u="none" strike="noStrike" cap="none" dirty="0"/>
                    </a:p>
                    <a:p>
                      <a:pPr marL="0" marR="0" lvl="0" indent="0" algn="l" rtl="0">
                        <a:lnSpc>
                          <a:spcPct val="100000"/>
                        </a:lnSpc>
                        <a:spcBef>
                          <a:spcPts val="0"/>
                        </a:spcBef>
                        <a:spcAft>
                          <a:spcPts val="0"/>
                        </a:spcAft>
                        <a:buClr>
                          <a:srgbClr val="000000"/>
                        </a:buClr>
                        <a:buSzPts val="2000"/>
                        <a:buFont typeface="Arial"/>
                        <a:buNone/>
                      </a:pPr>
                      <a:r>
                        <a:rPr lang="en-US" sz="2000" b="1" u="none" strike="noStrike" cap="none" dirty="0">
                          <a:latin typeface="Arial"/>
                          <a:ea typeface="Arial"/>
                          <a:cs typeface="Arial"/>
                          <a:sym typeface="Arial"/>
                        </a:rPr>
                        <a:t> </a:t>
                      </a:r>
                      <a:r>
                        <a:rPr lang="en-US" sz="2000" b="1" u="none" strike="noStrike" cap="none" dirty="0" err="1">
                          <a:latin typeface="Arial"/>
                          <a:ea typeface="Arial"/>
                          <a:cs typeface="Arial"/>
                          <a:sym typeface="Arial"/>
                        </a:rPr>
                        <a:t>Mrs</a:t>
                      </a:r>
                      <a:r>
                        <a:rPr lang="en-US" sz="2000" b="1" u="none" strike="noStrike" cap="none" dirty="0">
                          <a:latin typeface="Arial"/>
                          <a:ea typeface="Arial"/>
                          <a:cs typeface="Arial"/>
                          <a:sym typeface="Arial"/>
                        </a:rPr>
                        <a:t> Sewell  &amp; </a:t>
                      </a:r>
                      <a:r>
                        <a:rPr lang="en-US" sz="2000" b="1" u="none" strike="noStrike" cap="none" dirty="0" err="1">
                          <a:latin typeface="Arial"/>
                          <a:ea typeface="Arial"/>
                          <a:cs typeface="Arial"/>
                          <a:sym typeface="Arial"/>
                        </a:rPr>
                        <a:t>Ms</a:t>
                      </a:r>
                      <a:r>
                        <a:rPr lang="en-US" sz="2000" b="1" u="none" strike="noStrike" cap="none" dirty="0">
                          <a:latin typeface="Arial"/>
                          <a:ea typeface="Arial"/>
                          <a:cs typeface="Arial"/>
                          <a:sym typeface="Arial"/>
                        </a:rPr>
                        <a:t>  Argasinska</a:t>
                      </a: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Arial"/>
                          <a:ea typeface="Arial"/>
                          <a:cs typeface="Arial"/>
                          <a:sym typeface="Arial"/>
                        </a:rPr>
                        <a:t>(Monday-Wednesday)   (Wednesday Friday) </a:t>
                      </a:r>
                      <a:endParaRPr sz="1400" u="none" strike="noStrike" cap="none" dirty="0">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bl>
          </a:graphicData>
        </a:graphic>
      </p:graphicFrame>
      <p:pic>
        <p:nvPicPr>
          <p:cNvPr id="207" name="Google Shape;207;p2"/>
          <p:cNvPicPr preferRelativeResize="0"/>
          <p:nvPr/>
        </p:nvPicPr>
        <p:blipFill rotWithShape="1">
          <a:blip r:embed="rId3">
            <a:alphaModFix/>
          </a:blip>
          <a:srcRect/>
          <a:stretch/>
        </p:blipFill>
        <p:spPr>
          <a:xfrm>
            <a:off x="8351843" y="2793206"/>
            <a:ext cx="1367559" cy="1671461"/>
          </a:xfrm>
          <a:prstGeom prst="rect">
            <a:avLst/>
          </a:prstGeom>
          <a:noFill/>
          <a:ln>
            <a:noFill/>
          </a:ln>
        </p:spPr>
      </p:pic>
      <p:pic>
        <p:nvPicPr>
          <p:cNvPr id="208" name="Google Shape;208;p2"/>
          <p:cNvPicPr preferRelativeResize="0"/>
          <p:nvPr/>
        </p:nvPicPr>
        <p:blipFill rotWithShape="1">
          <a:blip r:embed="rId4">
            <a:alphaModFix/>
          </a:blip>
          <a:srcRect/>
          <a:stretch/>
        </p:blipFill>
        <p:spPr>
          <a:xfrm>
            <a:off x="10149064" y="2793206"/>
            <a:ext cx="1400120" cy="1671461"/>
          </a:xfrm>
          <a:prstGeom prst="rect">
            <a:avLst/>
          </a:prstGeom>
          <a:noFill/>
          <a:ln>
            <a:noFill/>
          </a:ln>
        </p:spPr>
      </p:pic>
      <p:pic>
        <p:nvPicPr>
          <p:cNvPr id="209" name="Google Shape;209;p2"/>
          <p:cNvPicPr preferRelativeResize="0"/>
          <p:nvPr/>
        </p:nvPicPr>
        <p:blipFill rotWithShape="1">
          <a:blip r:embed="rId5">
            <a:alphaModFix/>
          </a:blip>
          <a:srcRect/>
          <a:stretch/>
        </p:blipFill>
        <p:spPr>
          <a:xfrm>
            <a:off x="1144660" y="2713152"/>
            <a:ext cx="1326591" cy="1586474"/>
          </a:xfrm>
          <a:prstGeom prst="rect">
            <a:avLst/>
          </a:prstGeom>
          <a:noFill/>
          <a:ln>
            <a:noFill/>
          </a:ln>
        </p:spPr>
      </p:pic>
      <p:pic>
        <p:nvPicPr>
          <p:cNvPr id="3" name="Picture 2">
            <a:extLst>
              <a:ext uri="{FF2B5EF4-FFF2-40B4-BE49-F238E27FC236}">
                <a16:creationId xmlns:a16="http://schemas.microsoft.com/office/drawing/2014/main" id="{29FF965D-B744-4EF3-A17D-7D8DF8DBAE10}"/>
              </a:ext>
            </a:extLst>
          </p:cNvPr>
          <p:cNvPicPr>
            <a:picLocks noChangeAspect="1"/>
          </p:cNvPicPr>
          <p:nvPr/>
        </p:nvPicPr>
        <p:blipFill>
          <a:blip r:embed="rId6"/>
          <a:stretch>
            <a:fillRect/>
          </a:stretch>
        </p:blipFill>
        <p:spPr>
          <a:xfrm>
            <a:off x="4728926" y="2793206"/>
            <a:ext cx="1229488" cy="1562783"/>
          </a:xfrm>
          <a:prstGeom prst="rect">
            <a:avLst/>
          </a:prstGeom>
        </p:spPr>
      </p:pic>
      <p:pic>
        <p:nvPicPr>
          <p:cNvPr id="5" name="Picture 4">
            <a:extLst>
              <a:ext uri="{FF2B5EF4-FFF2-40B4-BE49-F238E27FC236}">
                <a16:creationId xmlns:a16="http://schemas.microsoft.com/office/drawing/2014/main" id="{7A5F7137-132D-4EC6-8B6D-B869FA837A83}"/>
              </a:ext>
            </a:extLst>
          </p:cNvPr>
          <p:cNvPicPr>
            <a:picLocks noChangeAspect="1"/>
          </p:cNvPicPr>
          <p:nvPr/>
        </p:nvPicPr>
        <p:blipFill>
          <a:blip r:embed="rId7"/>
          <a:stretch>
            <a:fillRect/>
          </a:stretch>
        </p:blipFill>
        <p:spPr>
          <a:xfrm>
            <a:off x="2958745" y="2713151"/>
            <a:ext cx="1229488" cy="1671461"/>
          </a:xfrm>
          <a:prstGeom prst="rect">
            <a:avLst/>
          </a:prstGeom>
        </p:spPr>
      </p:pic>
      <p:pic>
        <p:nvPicPr>
          <p:cNvPr id="7" name="Picture 6">
            <a:extLst>
              <a:ext uri="{FF2B5EF4-FFF2-40B4-BE49-F238E27FC236}">
                <a16:creationId xmlns:a16="http://schemas.microsoft.com/office/drawing/2014/main" id="{CC34F68A-12E8-4325-8B31-D3E96F1A5CCD}"/>
              </a:ext>
            </a:extLst>
          </p:cNvPr>
          <p:cNvPicPr>
            <a:picLocks noChangeAspect="1"/>
          </p:cNvPicPr>
          <p:nvPr/>
        </p:nvPicPr>
        <p:blipFill>
          <a:blip r:embed="rId8"/>
          <a:stretch>
            <a:fillRect/>
          </a:stretch>
        </p:blipFill>
        <p:spPr>
          <a:xfrm>
            <a:off x="6233588" y="2793206"/>
            <a:ext cx="1367559" cy="158619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6"/>
          <p:cNvSpPr txBox="1">
            <a:spLocks noGrp="1"/>
          </p:cNvSpPr>
          <p:nvPr>
            <p:ph type="title"/>
          </p:nvPr>
        </p:nvSpPr>
        <p:spPr>
          <a:xfrm>
            <a:off x="1756902" y="388979"/>
            <a:ext cx="8911687" cy="128089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800"/>
              <a:buNone/>
            </a:pPr>
            <a:r>
              <a:rPr lang="en-US" sz="5400" u="sng" dirty="0">
                <a:latin typeface="SassonPrimary" panose="00000400000000000000" pitchFamily="2" charset="0"/>
                <a:ea typeface="Arial"/>
                <a:cs typeface="Arial"/>
                <a:sym typeface="Arial"/>
              </a:rPr>
              <a:t>Attendance</a:t>
            </a:r>
            <a:r>
              <a:rPr lang="en-US" sz="5400" u="sng" dirty="0">
                <a:latin typeface="Arial"/>
                <a:ea typeface="Arial"/>
                <a:cs typeface="Arial"/>
                <a:sym typeface="Arial"/>
              </a:rPr>
              <a:t> </a:t>
            </a:r>
            <a:endParaRPr sz="5400" u="sng" dirty="0">
              <a:latin typeface="Arial"/>
              <a:ea typeface="Arial"/>
              <a:cs typeface="Arial"/>
              <a:sym typeface="Arial"/>
            </a:endParaRPr>
          </a:p>
        </p:txBody>
      </p:sp>
      <p:sp>
        <p:nvSpPr>
          <p:cNvPr id="189" name="Google Shape;189;p36"/>
          <p:cNvSpPr txBox="1">
            <a:spLocks noGrp="1"/>
          </p:cNvSpPr>
          <p:nvPr>
            <p:ph type="body" idx="1"/>
          </p:nvPr>
        </p:nvSpPr>
        <p:spPr>
          <a:xfrm>
            <a:off x="1071155" y="1029423"/>
            <a:ext cx="10816046" cy="5329646"/>
          </a:xfrm>
          <a:prstGeom prst="rect">
            <a:avLst/>
          </a:prstGeom>
          <a:noFill/>
          <a:ln>
            <a:noFill/>
          </a:ln>
        </p:spPr>
        <p:txBody>
          <a:bodyPr spcFirstLastPara="1" wrap="square" lIns="91425" tIns="45700" rIns="91425" bIns="45700" anchor="t" anchorCtr="0">
            <a:normAutofit fontScale="92500"/>
          </a:bodyPr>
          <a:lstStyle/>
          <a:p>
            <a:pPr marL="114300" lvl="0" indent="0" algn="l" rtl="0">
              <a:lnSpc>
                <a:spcPct val="100000"/>
              </a:lnSpc>
              <a:spcBef>
                <a:spcPts val="1000"/>
              </a:spcBef>
              <a:spcAft>
                <a:spcPts val="0"/>
              </a:spcAft>
              <a:buSzPct val="54054"/>
              <a:buNone/>
            </a:pPr>
            <a:r>
              <a:rPr lang="en-US" sz="3600" b="1" u="sng" dirty="0">
                <a:latin typeface="SassonPrimary" panose="00000400000000000000" pitchFamily="2" charset="0"/>
                <a:ea typeface="Arial"/>
                <a:cs typeface="Arial"/>
                <a:sym typeface="Arial"/>
              </a:rPr>
              <a:t>We expect that all parents/</a:t>
            </a:r>
            <a:r>
              <a:rPr lang="en-US" sz="3600" b="1" u="sng" dirty="0" err="1">
                <a:latin typeface="SassonPrimary" panose="00000400000000000000" pitchFamily="2" charset="0"/>
                <a:ea typeface="Arial"/>
                <a:cs typeface="Arial"/>
                <a:sym typeface="Arial"/>
              </a:rPr>
              <a:t>carers</a:t>
            </a:r>
            <a:r>
              <a:rPr lang="en-US" sz="3600" b="1" u="sng" dirty="0">
                <a:latin typeface="SassonPrimary" panose="00000400000000000000" pitchFamily="2" charset="0"/>
                <a:ea typeface="Arial"/>
                <a:cs typeface="Arial"/>
                <a:sym typeface="Arial"/>
              </a:rPr>
              <a:t> will:</a:t>
            </a:r>
            <a:r>
              <a:rPr lang="en-US" sz="3600" dirty="0">
                <a:latin typeface="SassonPrimary" panose="00000400000000000000" pitchFamily="2" charset="0"/>
                <a:ea typeface="Arial"/>
                <a:cs typeface="Arial"/>
                <a:sym typeface="Arial"/>
              </a:rPr>
              <a:t> </a:t>
            </a:r>
            <a:endParaRPr dirty="0">
              <a:latin typeface="SassonPrimary" panose="00000400000000000000" pitchFamily="2" charset="0"/>
            </a:endParaRPr>
          </a:p>
          <a:p>
            <a:pPr marL="457200" lvl="0" indent="-342900" algn="l" rtl="0">
              <a:lnSpc>
                <a:spcPct val="100000"/>
              </a:lnSpc>
              <a:spcBef>
                <a:spcPts val="1000"/>
              </a:spcBef>
              <a:spcAft>
                <a:spcPts val="0"/>
              </a:spcAft>
              <a:buSzPct val="69498"/>
              <a:buFont typeface="Noto Sans Symbols"/>
              <a:buChar char="❖"/>
            </a:pPr>
            <a:r>
              <a:rPr lang="en-US" sz="2800" dirty="0">
                <a:latin typeface="SassonPrimary" panose="00000400000000000000" pitchFamily="2" charset="0"/>
                <a:ea typeface="Arial"/>
                <a:cs typeface="Arial"/>
                <a:sym typeface="Arial"/>
              </a:rPr>
              <a:t>Make sure your child comes to school every day</a:t>
            </a:r>
            <a:endParaRPr dirty="0">
              <a:latin typeface="SassonPrimary" panose="00000400000000000000" pitchFamily="2" charset="0"/>
            </a:endParaRPr>
          </a:p>
          <a:p>
            <a:pPr marL="457200" lvl="0" indent="-342900" algn="l" rtl="0">
              <a:lnSpc>
                <a:spcPct val="100000"/>
              </a:lnSpc>
              <a:spcBef>
                <a:spcPts val="1000"/>
              </a:spcBef>
              <a:spcAft>
                <a:spcPts val="0"/>
              </a:spcAft>
              <a:buSzPct val="69498"/>
              <a:buFont typeface="Noto Sans Symbols"/>
              <a:buChar char="❖"/>
            </a:pPr>
            <a:r>
              <a:rPr lang="en-US" sz="2800" dirty="0">
                <a:latin typeface="SassonPrimary" panose="00000400000000000000" pitchFamily="2" charset="0"/>
                <a:ea typeface="Arial"/>
                <a:cs typeface="Arial"/>
                <a:sym typeface="Arial"/>
              </a:rPr>
              <a:t>Make sure your child arrives at school on time</a:t>
            </a:r>
            <a:endParaRPr dirty="0">
              <a:latin typeface="SassonPrimary" panose="00000400000000000000" pitchFamily="2" charset="0"/>
            </a:endParaRPr>
          </a:p>
          <a:p>
            <a:pPr marL="114300" lvl="0" indent="0" algn="ctr" rtl="0">
              <a:lnSpc>
                <a:spcPct val="100000"/>
              </a:lnSpc>
              <a:spcBef>
                <a:spcPts val="1000"/>
              </a:spcBef>
              <a:spcAft>
                <a:spcPts val="0"/>
              </a:spcAft>
              <a:buSzPct val="69498"/>
              <a:buNone/>
            </a:pPr>
            <a:r>
              <a:rPr lang="en-US" sz="2800" b="1" u="sng" dirty="0">
                <a:latin typeface="SassonPrimary" panose="00000400000000000000" pitchFamily="2" charset="0"/>
                <a:ea typeface="Arial"/>
                <a:cs typeface="Arial"/>
                <a:sym typeface="Arial"/>
              </a:rPr>
              <a:t> School starts at 8:45am. Main gates open at 8:40am</a:t>
            </a:r>
            <a:endParaRPr dirty="0">
              <a:latin typeface="SassonPrimary" panose="00000400000000000000" pitchFamily="2" charset="0"/>
            </a:endParaRPr>
          </a:p>
          <a:p>
            <a:pPr marL="457200" lvl="0" indent="-342900" algn="l" rtl="0">
              <a:lnSpc>
                <a:spcPct val="100000"/>
              </a:lnSpc>
              <a:spcBef>
                <a:spcPts val="1000"/>
              </a:spcBef>
              <a:spcAft>
                <a:spcPts val="0"/>
              </a:spcAft>
              <a:buSzPct val="69498"/>
              <a:buFont typeface="Noto Sans Symbols"/>
              <a:buChar char="❖"/>
            </a:pPr>
            <a:r>
              <a:rPr lang="en-US" sz="2800" dirty="0">
                <a:latin typeface="SassonPrimary" panose="00000400000000000000" pitchFamily="2" charset="0"/>
                <a:ea typeface="Arial"/>
                <a:cs typeface="Arial"/>
                <a:sym typeface="Arial"/>
              </a:rPr>
              <a:t>Inform the school in advance of any medical appointments during school time. Parents may on occasion be asked to provide supporting information from the hospital, doctor or dentist, such as appointment details card/letter/text message in relation to the time requested. </a:t>
            </a:r>
            <a:r>
              <a:rPr lang="en-US" sz="2800" b="1" dirty="0">
                <a:latin typeface="SassonPrimary" panose="00000400000000000000" pitchFamily="2" charset="0"/>
                <a:ea typeface="Arial"/>
                <a:cs typeface="Arial"/>
                <a:sym typeface="Arial"/>
              </a:rPr>
              <a:t>If possible, medical appointments should be arranged outside of school hours. </a:t>
            </a:r>
            <a:endParaRPr sz="2800" dirty="0">
              <a:latin typeface="SassonPrimary" panose="00000400000000000000" pitchFamily="2" charset="0"/>
              <a:ea typeface="Arial"/>
              <a:cs typeface="Arial"/>
              <a:sym typeface="Arial"/>
            </a:endParaRPr>
          </a:p>
          <a:p>
            <a:pPr marL="457200" lvl="0" indent="-342900" algn="l" rtl="0">
              <a:lnSpc>
                <a:spcPct val="100000"/>
              </a:lnSpc>
              <a:spcBef>
                <a:spcPts val="1000"/>
              </a:spcBef>
              <a:spcAft>
                <a:spcPts val="0"/>
              </a:spcAft>
              <a:buSzPct val="69498"/>
              <a:buFont typeface="Noto Sans Symbols"/>
              <a:buChar char="❖"/>
            </a:pPr>
            <a:r>
              <a:rPr lang="en-US" sz="2800" dirty="0">
                <a:latin typeface="SassonPrimary" panose="00000400000000000000" pitchFamily="2" charset="0"/>
                <a:ea typeface="Arial"/>
                <a:cs typeface="Arial"/>
                <a:sym typeface="Arial"/>
              </a:rPr>
              <a:t>Contact school</a:t>
            </a:r>
            <a:r>
              <a:rPr lang="en-US" sz="2800" b="1" dirty="0">
                <a:latin typeface="SassonPrimary" panose="00000400000000000000" pitchFamily="2" charset="0"/>
                <a:ea typeface="Arial"/>
                <a:cs typeface="Arial"/>
                <a:sym typeface="Arial"/>
              </a:rPr>
              <a:t> before 9am</a:t>
            </a:r>
            <a:r>
              <a:rPr lang="en-US" sz="2800" dirty="0">
                <a:latin typeface="SassonPrimary" panose="00000400000000000000" pitchFamily="2" charset="0"/>
                <a:ea typeface="Arial"/>
                <a:cs typeface="Arial"/>
                <a:sym typeface="Arial"/>
              </a:rPr>
              <a:t> if their child cannot attend school and inform the school why they can not attend</a:t>
            </a:r>
            <a:r>
              <a:rPr lang="en-US" sz="2000" dirty="0">
                <a:latin typeface="SassonPrimary" panose="00000400000000000000" pitchFamily="2" charset="0"/>
                <a:ea typeface="Arial"/>
                <a:cs typeface="Arial"/>
                <a:sym typeface="Arial"/>
              </a:rPr>
              <a:t>. </a:t>
            </a:r>
            <a:endParaRPr sz="2000" dirty="0">
              <a:latin typeface="SassonPrimary" panose="00000400000000000000" pitchFamily="2" charset="0"/>
              <a:ea typeface="Arial"/>
              <a:cs typeface="Arial"/>
              <a:sym typeface="Arial"/>
            </a:endParaRPr>
          </a:p>
          <a:p>
            <a:pPr marL="457200" lvl="0" indent="-228600" algn="l" rtl="0">
              <a:lnSpc>
                <a:spcPct val="100000"/>
              </a:lnSpc>
              <a:spcBef>
                <a:spcPts val="1000"/>
              </a:spcBef>
              <a:spcAft>
                <a:spcPts val="0"/>
              </a:spcAft>
              <a:buSzPct val="108108"/>
              <a:buNone/>
            </a:pPr>
            <a:endParaRPr dirty="0">
              <a:latin typeface="SassonPrimary" panose="00000400000000000000" pitchFamily="2" charset="0"/>
            </a:endParaRPr>
          </a:p>
        </p:txBody>
      </p:sp>
      <p:pic>
        <p:nvPicPr>
          <p:cNvPr id="190" name="Google Shape;190;p36" descr="painted_handprints"/>
          <p:cNvPicPr preferRelativeResize="0"/>
          <p:nvPr/>
        </p:nvPicPr>
        <p:blipFill rotWithShape="1">
          <a:blip r:embed="rId3">
            <a:alphaModFix/>
          </a:blip>
          <a:srcRect/>
          <a:stretch/>
        </p:blipFill>
        <p:spPr>
          <a:xfrm>
            <a:off x="9941669" y="288657"/>
            <a:ext cx="1336226" cy="224053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7"/>
          <p:cNvSpPr txBox="1">
            <a:spLocks noGrp="1"/>
          </p:cNvSpPr>
          <p:nvPr>
            <p:ph type="title"/>
          </p:nvPr>
        </p:nvSpPr>
        <p:spPr>
          <a:xfrm>
            <a:off x="1530981" y="216402"/>
            <a:ext cx="10387750" cy="1666186"/>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00000"/>
              </a:lnSpc>
              <a:spcBef>
                <a:spcPts val="0"/>
              </a:spcBef>
              <a:spcAft>
                <a:spcPts val="0"/>
              </a:spcAft>
              <a:buClr>
                <a:srgbClr val="262626"/>
              </a:buClr>
              <a:buSzPct val="55555"/>
              <a:buNone/>
            </a:pPr>
            <a:r>
              <a:rPr lang="en-US" b="1" dirty="0">
                <a:latin typeface="Arial"/>
                <a:ea typeface="Arial"/>
                <a:cs typeface="Arial"/>
                <a:sym typeface="Arial"/>
              </a:rPr>
              <a:t>Your journey to school:</a:t>
            </a:r>
            <a:br>
              <a:rPr lang="en-US" b="1" dirty="0">
                <a:latin typeface="Arial"/>
                <a:ea typeface="Arial"/>
                <a:cs typeface="Arial"/>
                <a:sym typeface="Arial"/>
              </a:rPr>
            </a:br>
            <a:r>
              <a:rPr lang="en-US" sz="2400" b="1" dirty="0">
                <a:latin typeface="Arial"/>
                <a:ea typeface="Arial"/>
                <a:cs typeface="Arial"/>
                <a:sym typeface="Arial"/>
              </a:rPr>
              <a:t>Norfolk Street is closed to cars at pick up and drop off times </a:t>
            </a:r>
            <a:br>
              <a:rPr lang="en-US" sz="2400" b="1" dirty="0">
                <a:latin typeface="Arial"/>
                <a:ea typeface="Arial"/>
                <a:cs typeface="Arial"/>
                <a:sym typeface="Arial"/>
              </a:rPr>
            </a:br>
            <a:r>
              <a:rPr lang="en-US" sz="2400" b="1" dirty="0">
                <a:latin typeface="Arial"/>
                <a:ea typeface="Arial"/>
                <a:cs typeface="Arial"/>
                <a:sym typeface="Arial"/>
              </a:rPr>
              <a:t>(8:30am -9am and 3-3:30pm)</a:t>
            </a:r>
            <a:br>
              <a:rPr lang="en-US" dirty="0">
                <a:latin typeface="Arial"/>
                <a:ea typeface="Arial"/>
                <a:cs typeface="Arial"/>
                <a:sym typeface="Arial"/>
              </a:rPr>
            </a:br>
            <a:endParaRPr dirty="0">
              <a:latin typeface="Arial"/>
              <a:ea typeface="Arial"/>
              <a:cs typeface="Arial"/>
              <a:sym typeface="Arial"/>
            </a:endParaRPr>
          </a:p>
        </p:txBody>
      </p:sp>
      <p:sp>
        <p:nvSpPr>
          <p:cNvPr id="197" name="Google Shape;197;p37"/>
          <p:cNvSpPr txBox="1">
            <a:spLocks noGrp="1"/>
          </p:cNvSpPr>
          <p:nvPr>
            <p:ph type="body" idx="1"/>
          </p:nvPr>
        </p:nvSpPr>
        <p:spPr>
          <a:xfrm>
            <a:off x="731298" y="1559859"/>
            <a:ext cx="10443411" cy="4815471"/>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The road is closed from the junction with Staffordshire Street and Norfolk Street 8.30-9am and 3-3.30pm </a:t>
            </a:r>
            <a:endParaRPr dirty="0"/>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If driving to school is unavoidable, please park a few streets away and walk the rest of the way</a:t>
            </a:r>
            <a:endParaRPr dirty="0"/>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Please do not drive as far as the barrier, </a:t>
            </a:r>
            <a:r>
              <a:rPr lang="en-US" b="1" dirty="0">
                <a:latin typeface="Arial"/>
                <a:ea typeface="Arial"/>
                <a:cs typeface="Arial"/>
                <a:sym typeface="Arial"/>
              </a:rPr>
              <a:t>and please do not drive down Staffordshire Street, which is "access only" at all times</a:t>
            </a:r>
            <a:endParaRPr dirty="0">
              <a:latin typeface="Arial"/>
              <a:ea typeface="Arial"/>
              <a:cs typeface="Arial"/>
              <a:sym typeface="Arial"/>
            </a:endParaRPr>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Please do not ask to drive through the closure, the volunteers will turn you away</a:t>
            </a:r>
            <a:endParaRPr dirty="0"/>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If you require special permission to drive through the closure, please speak to the school office. Permission is unlikely to be granted without a very good reason.</a:t>
            </a:r>
            <a:endParaRPr dirty="0"/>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If you are waiting in your car in the surrounding area, please turn your engine off.</a:t>
            </a:r>
            <a:endParaRPr dirty="0">
              <a:latin typeface="Arial"/>
              <a:ea typeface="Arial"/>
              <a:cs typeface="Arial"/>
              <a:sym typeface="Arial"/>
            </a:endParaRPr>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Please note that the </a:t>
            </a:r>
            <a:r>
              <a:rPr lang="en-US" b="1" dirty="0">
                <a:latin typeface="Arial"/>
                <a:ea typeface="Arial"/>
                <a:cs typeface="Arial"/>
                <a:sym typeface="Arial"/>
              </a:rPr>
              <a:t>barrier will be in operation on stay and play days</a:t>
            </a:r>
            <a:r>
              <a:rPr lang="en-US" dirty="0">
                <a:latin typeface="Arial"/>
                <a:ea typeface="Arial"/>
                <a:cs typeface="Arial"/>
                <a:sym typeface="Arial"/>
              </a:rPr>
              <a:t>, so plan your journey accordingly. This might be a good opportunity to do a practice walk/cycle to school!</a:t>
            </a:r>
            <a:endParaRPr dirty="0">
              <a:latin typeface="Arial"/>
              <a:ea typeface="Arial"/>
              <a:cs typeface="Arial"/>
              <a:sym typeface="Arial"/>
            </a:endParaRPr>
          </a:p>
          <a:p>
            <a:pPr marL="457200" lvl="0" indent="-342900" algn="l" rtl="0">
              <a:lnSpc>
                <a:spcPct val="100000"/>
              </a:lnSpc>
              <a:spcBef>
                <a:spcPts val="1000"/>
              </a:spcBef>
              <a:spcAft>
                <a:spcPts val="0"/>
              </a:spcAft>
              <a:buSzPts val="1800"/>
              <a:buFont typeface="Noto Sans Symbols"/>
              <a:buChar char="❖"/>
            </a:pPr>
            <a:r>
              <a:rPr lang="en-US" dirty="0">
                <a:latin typeface="Arial"/>
                <a:ea typeface="Arial"/>
                <a:cs typeface="Arial"/>
                <a:sym typeface="Arial"/>
              </a:rPr>
              <a:t>If you would like to find out more about volunteering with the barrier </a:t>
            </a:r>
            <a:endParaRPr dirty="0">
              <a:latin typeface="Arial"/>
              <a:ea typeface="Arial"/>
              <a:cs typeface="Arial"/>
              <a:sym typeface="Arial"/>
            </a:endParaRPr>
          </a:p>
          <a:p>
            <a:pPr marL="114300" lvl="0" indent="0" algn="l" rtl="0">
              <a:lnSpc>
                <a:spcPct val="100000"/>
              </a:lnSpc>
              <a:spcBef>
                <a:spcPts val="1000"/>
              </a:spcBef>
              <a:spcAft>
                <a:spcPts val="0"/>
              </a:spcAft>
              <a:buSzPts val="1800"/>
              <a:buNone/>
            </a:pPr>
            <a:r>
              <a:rPr lang="en-US" dirty="0">
                <a:latin typeface="Arial"/>
                <a:ea typeface="Arial"/>
                <a:cs typeface="Arial"/>
                <a:sym typeface="Arial"/>
              </a:rPr>
              <a:t>       team please email </a:t>
            </a:r>
            <a:r>
              <a:rPr lang="en-US" u="sng" dirty="0" err="1">
                <a:solidFill>
                  <a:srgbClr val="FF0000"/>
                </a:solidFill>
                <a:latin typeface="Arial"/>
                <a:ea typeface="Arial"/>
                <a:cs typeface="Arial"/>
                <a:sym typeface="Arial"/>
                <a:hlinkClick r:id="rId3">
                  <a:extLst>
                    <a:ext uri="{A12FA001-AC4F-418D-AE19-62706E023703}">
                      <ahyp:hlinkClr xmlns:ahyp="http://schemas.microsoft.com/office/drawing/2018/hyperlinkcolor" val="tx"/>
                    </a:ext>
                  </a:extLst>
                </a:hlinkClick>
              </a:rPr>
              <a:t>street@stmatthewspta.org</a:t>
            </a:r>
            <a:r>
              <a:rPr lang="en-US" dirty="0" err="1">
                <a:solidFill>
                  <a:srgbClr val="FF0000"/>
                </a:solidFill>
                <a:latin typeface="Arial"/>
                <a:ea typeface="Arial"/>
                <a:cs typeface="Arial"/>
                <a:sym typeface="Arial"/>
              </a:rPr>
              <a:t>,uk</a:t>
            </a:r>
            <a:r>
              <a:rPr lang="en-US" dirty="0">
                <a:solidFill>
                  <a:srgbClr val="FF0000"/>
                </a:solidFill>
                <a:latin typeface="Arial"/>
                <a:ea typeface="Arial"/>
                <a:cs typeface="Arial"/>
                <a:sym typeface="Arial"/>
              </a:rPr>
              <a:t> </a:t>
            </a:r>
            <a:endParaRPr dirty="0"/>
          </a:p>
          <a:p>
            <a:pPr marL="114300" lvl="0" indent="0" algn="l" rtl="0">
              <a:lnSpc>
                <a:spcPct val="100000"/>
              </a:lnSpc>
              <a:spcBef>
                <a:spcPts val="1000"/>
              </a:spcBef>
              <a:spcAft>
                <a:spcPts val="0"/>
              </a:spcAft>
              <a:buSzPts val="1800"/>
              <a:buNone/>
            </a:pPr>
            <a:endParaRPr dirty="0"/>
          </a:p>
          <a:p>
            <a:pPr marL="457200" lvl="0" indent="-228600" algn="l" rtl="0">
              <a:lnSpc>
                <a:spcPct val="100000"/>
              </a:lnSpc>
              <a:spcBef>
                <a:spcPts val="1000"/>
              </a:spcBef>
              <a:spcAft>
                <a:spcPts val="0"/>
              </a:spcAft>
              <a:buSzPts val="1800"/>
              <a:buFont typeface="Noto Sans Symbols"/>
              <a:buNone/>
            </a:pPr>
            <a:endParaRPr dirty="0"/>
          </a:p>
        </p:txBody>
      </p:sp>
      <p:pic>
        <p:nvPicPr>
          <p:cNvPr id="198" name="Google Shape;198;p37"/>
          <p:cNvPicPr preferRelativeResize="0"/>
          <p:nvPr/>
        </p:nvPicPr>
        <p:blipFill rotWithShape="1">
          <a:blip r:embed="rId4">
            <a:alphaModFix/>
          </a:blip>
          <a:srcRect/>
          <a:stretch/>
        </p:blipFill>
        <p:spPr>
          <a:xfrm>
            <a:off x="9669517" y="5286702"/>
            <a:ext cx="1970690" cy="144517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6"/>
          <p:cNvSpPr txBox="1">
            <a:spLocks noGrp="1"/>
          </p:cNvSpPr>
          <p:nvPr>
            <p:ph type="title"/>
          </p:nvPr>
        </p:nvSpPr>
        <p:spPr>
          <a:xfrm>
            <a:off x="126395" y="141063"/>
            <a:ext cx="7841948" cy="1005350"/>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100000"/>
              </a:lnSpc>
              <a:spcBef>
                <a:spcPts val="0"/>
              </a:spcBef>
              <a:spcAft>
                <a:spcPts val="0"/>
              </a:spcAft>
              <a:buClr>
                <a:srgbClr val="262626"/>
              </a:buClr>
              <a:buSzPct val="100000"/>
              <a:buFont typeface="Arial"/>
              <a:buNone/>
            </a:pPr>
            <a:r>
              <a:rPr lang="en-US" sz="6000" dirty="0">
                <a:latin typeface="SassonPrimary" panose="00000400000000000000" pitchFamily="2" charset="0"/>
                <a:ea typeface="Arial"/>
                <a:cs typeface="Arial"/>
                <a:sym typeface="Arial"/>
              </a:rPr>
              <a:t>Our School Values </a:t>
            </a:r>
            <a:endParaRPr sz="6000" dirty="0">
              <a:latin typeface="SassonPrimary" panose="00000400000000000000" pitchFamily="2" charset="0"/>
              <a:ea typeface="Arial"/>
              <a:cs typeface="Arial"/>
              <a:sym typeface="Arial"/>
            </a:endParaRPr>
          </a:p>
        </p:txBody>
      </p:sp>
      <p:sp>
        <p:nvSpPr>
          <p:cNvPr id="217" name="Google Shape;217;p6"/>
          <p:cNvSpPr/>
          <p:nvPr/>
        </p:nvSpPr>
        <p:spPr>
          <a:xfrm>
            <a:off x="1802624" y="1014163"/>
            <a:ext cx="3517521" cy="5536500"/>
          </a:xfrm>
          <a:prstGeom prst="roundRect">
            <a:avLst>
              <a:gd name="adj" fmla="val 16667"/>
            </a:avLst>
          </a:prstGeom>
          <a:gradFill>
            <a:gsLst>
              <a:gs pos="0">
                <a:srgbClr val="C2DDD2"/>
              </a:gs>
              <a:gs pos="100000">
                <a:srgbClr val="5EA487"/>
              </a:gs>
            </a:gsLst>
            <a:lin ang="5400000" scaled="0"/>
          </a:gradFill>
          <a:ln w="9525" cap="rnd" cmpd="sng">
            <a:solidFill>
              <a:srgbClr val="65A38A"/>
            </a:solidFill>
            <a:prstDash val="solid"/>
            <a:round/>
            <a:headEnd type="none" w="sm" len="sm"/>
            <a:tailEnd type="none" w="sm" len="sm"/>
          </a:ln>
          <a:effectLst>
            <a:outerShdw blurRad="38100" dist="25400" dir="5400000" rotWithShape="0">
              <a:srgbClr val="000000">
                <a:alpha val="2392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Kindness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Empathy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Forgiveness</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Thankfulness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Respect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Curiosity</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Creativity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000" b="1" i="0" u="none" strike="noStrike" cap="none" dirty="0">
                <a:solidFill>
                  <a:schemeClr val="dk1"/>
                </a:solidFill>
                <a:latin typeface="SassonPrimary" panose="00000400000000000000" pitchFamily="2" charset="0"/>
                <a:sym typeface="Arial"/>
              </a:rPr>
              <a:t>Independence </a:t>
            </a:r>
            <a:endParaRPr sz="3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chemeClr val="dk1"/>
              </a:solidFill>
              <a:latin typeface="SassonPrimary" panose="00000400000000000000" pitchFamily="2" charset="0"/>
              <a:ea typeface="Century Gothic"/>
              <a:cs typeface="Century Gothic"/>
              <a:sym typeface="Century Gothic"/>
            </a:endParaRPr>
          </a:p>
        </p:txBody>
      </p:sp>
      <p:sp>
        <p:nvSpPr>
          <p:cNvPr id="218" name="Google Shape;218;p6"/>
          <p:cNvSpPr/>
          <p:nvPr/>
        </p:nvSpPr>
        <p:spPr>
          <a:xfrm>
            <a:off x="6502400" y="858521"/>
            <a:ext cx="3886739" cy="5536500"/>
          </a:xfrm>
          <a:prstGeom prst="roundRect">
            <a:avLst>
              <a:gd name="adj" fmla="val 16667"/>
            </a:avLst>
          </a:prstGeom>
          <a:gradFill>
            <a:gsLst>
              <a:gs pos="0">
                <a:srgbClr val="C2DDD2"/>
              </a:gs>
              <a:gs pos="100000">
                <a:srgbClr val="5EA487"/>
              </a:gs>
            </a:gsLst>
            <a:lin ang="5400000" scaled="0"/>
          </a:gradFill>
          <a:ln w="9525" cap="rnd" cmpd="sng">
            <a:solidFill>
              <a:srgbClr val="65A38A"/>
            </a:solidFill>
            <a:prstDash val="solid"/>
            <a:round/>
            <a:headEnd type="none" w="sm" len="sm"/>
            <a:tailEnd type="none" w="sm" len="sm"/>
          </a:ln>
          <a:effectLst>
            <a:outerShdw blurRad="38100" dist="25400" dir="5400000" rotWithShape="0">
              <a:srgbClr val="000000">
                <a:alpha val="2392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Co-operation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Responsibility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Perseverance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Integrity</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Self awareness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Assertiveness</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2400"/>
              <a:buFont typeface="Arial"/>
              <a:buNone/>
            </a:pPr>
            <a:r>
              <a:rPr lang="en-US" sz="3600" b="1" i="0" u="none" strike="noStrike" cap="none" dirty="0">
                <a:solidFill>
                  <a:schemeClr val="dk1"/>
                </a:solidFill>
                <a:latin typeface="SassonPrimary" panose="00000400000000000000" pitchFamily="2" charset="0"/>
                <a:sym typeface="Arial"/>
              </a:rPr>
              <a:t>Enthusiasm </a:t>
            </a:r>
            <a:endParaRPr sz="2000" b="0" i="0" u="none" strike="noStrike" cap="none" dirty="0">
              <a:solidFill>
                <a:srgbClr val="000000"/>
              </a:solidFill>
              <a:latin typeface="SassonPrimary" panose="00000400000000000000" pitchFamily="2" charset="0"/>
              <a:sym typeface="Arial"/>
            </a:endParaRPr>
          </a:p>
          <a:p>
            <a:pPr marL="0" marR="0" lvl="0" indent="0" algn="ctr" rtl="0">
              <a:lnSpc>
                <a:spcPct val="100000"/>
              </a:lnSpc>
              <a:spcBef>
                <a:spcPts val="0"/>
              </a:spcBef>
              <a:spcAft>
                <a:spcPts val="0"/>
              </a:spcAft>
              <a:buClr>
                <a:srgbClr val="000000"/>
              </a:buClr>
              <a:buSzPts val="800"/>
              <a:buFont typeface="Arial"/>
              <a:buNone/>
            </a:pPr>
            <a:endParaRPr sz="800" b="0" i="0" u="none" strike="noStrike" cap="none" dirty="0">
              <a:solidFill>
                <a:schemeClr val="dk1"/>
              </a:solidFill>
              <a:latin typeface="SassonPrimary" panose="00000400000000000000" pitchFamily="2" charset="0"/>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8"/>
          <p:cNvSpPr txBox="1">
            <a:spLocks noGrp="1"/>
          </p:cNvSpPr>
          <p:nvPr>
            <p:ph type="title"/>
          </p:nvPr>
        </p:nvSpPr>
        <p:spPr>
          <a:xfrm>
            <a:off x="2253343" y="624110"/>
            <a:ext cx="9251269" cy="128089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6000"/>
              <a:buFont typeface="Arial"/>
              <a:buNone/>
            </a:pPr>
            <a:r>
              <a:rPr lang="en-US" sz="6000" u="sng">
                <a:solidFill>
                  <a:schemeClr val="dk1"/>
                </a:solidFill>
                <a:latin typeface="Arial"/>
                <a:ea typeface="Arial"/>
                <a:cs typeface="Arial"/>
                <a:sym typeface="Arial"/>
              </a:rPr>
              <a:t>Your child’s learning </a:t>
            </a:r>
            <a:endParaRPr sz="6000" u="sng">
              <a:latin typeface="Arial"/>
              <a:ea typeface="Arial"/>
              <a:cs typeface="Arial"/>
              <a:sym typeface="Arial"/>
            </a:endParaRPr>
          </a:p>
        </p:txBody>
      </p:sp>
      <p:sp>
        <p:nvSpPr>
          <p:cNvPr id="225" name="Google Shape;225;p8"/>
          <p:cNvSpPr txBox="1">
            <a:spLocks noGrp="1"/>
          </p:cNvSpPr>
          <p:nvPr>
            <p:ph type="body" idx="1"/>
          </p:nvPr>
        </p:nvSpPr>
        <p:spPr>
          <a:xfrm>
            <a:off x="424136" y="1709853"/>
            <a:ext cx="11926200" cy="43341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3600"/>
              <a:buNone/>
            </a:pPr>
            <a:r>
              <a:rPr lang="en-US" sz="3600" dirty="0">
                <a:latin typeface="SassonPrimary" panose="00000400000000000000" pitchFamily="2" charset="0"/>
                <a:ea typeface="Arial"/>
                <a:cs typeface="Arial"/>
                <a:sym typeface="Arial"/>
              </a:rPr>
              <a:t>* Follows EYFS Curriculum – Continuation from Nursery</a:t>
            </a:r>
            <a:endParaRPr dirty="0">
              <a:latin typeface="SassonPrimary" panose="00000400000000000000" pitchFamily="2" charset="0"/>
            </a:endParaRPr>
          </a:p>
          <a:p>
            <a:pPr marL="0" lvl="0" indent="0" algn="l" rtl="0">
              <a:lnSpc>
                <a:spcPct val="100000"/>
              </a:lnSpc>
              <a:spcBef>
                <a:spcPts val="0"/>
              </a:spcBef>
              <a:spcAft>
                <a:spcPts val="0"/>
              </a:spcAft>
              <a:buSzPts val="3600"/>
              <a:buNone/>
            </a:pPr>
            <a:r>
              <a:rPr lang="en-US" sz="3600" dirty="0">
                <a:latin typeface="SassonPrimary" panose="00000400000000000000" pitchFamily="2" charset="0"/>
                <a:ea typeface="Arial"/>
                <a:cs typeface="Arial"/>
                <a:sym typeface="Arial"/>
              </a:rPr>
              <a:t> * Play based curriculum </a:t>
            </a:r>
            <a:endParaRPr dirty="0">
              <a:latin typeface="SassonPrimary" panose="00000400000000000000" pitchFamily="2" charset="0"/>
              <a:ea typeface="Arial"/>
              <a:cs typeface="Arial"/>
              <a:sym typeface="Arial"/>
            </a:endParaRPr>
          </a:p>
          <a:p>
            <a:pPr marL="0" lvl="0" indent="0" algn="l" rtl="0">
              <a:lnSpc>
                <a:spcPct val="100000"/>
              </a:lnSpc>
              <a:spcBef>
                <a:spcPts val="1000"/>
              </a:spcBef>
              <a:spcAft>
                <a:spcPts val="0"/>
              </a:spcAft>
              <a:buSzPts val="3600"/>
              <a:buNone/>
            </a:pPr>
            <a:r>
              <a:rPr lang="en-US" sz="3600" dirty="0">
                <a:latin typeface="SassonPrimary" panose="00000400000000000000" pitchFamily="2" charset="0"/>
                <a:ea typeface="Arial"/>
                <a:cs typeface="Arial"/>
                <a:sym typeface="Arial"/>
              </a:rPr>
              <a:t>* “Busy Learning”: independent learning </a:t>
            </a:r>
            <a:endParaRPr dirty="0">
              <a:latin typeface="SassonPrimary" panose="00000400000000000000" pitchFamily="2" charset="0"/>
              <a:ea typeface="Arial"/>
              <a:cs typeface="Arial"/>
              <a:sym typeface="Arial"/>
            </a:endParaRPr>
          </a:p>
          <a:p>
            <a:pPr marL="0" lvl="0" indent="0" algn="l" rtl="0">
              <a:lnSpc>
                <a:spcPct val="100000"/>
              </a:lnSpc>
              <a:spcBef>
                <a:spcPts val="1000"/>
              </a:spcBef>
              <a:spcAft>
                <a:spcPts val="0"/>
              </a:spcAft>
              <a:buSzPts val="3600"/>
              <a:buNone/>
            </a:pPr>
            <a:r>
              <a:rPr lang="en-US" sz="3600" dirty="0">
                <a:latin typeface="SassonPrimary" panose="00000400000000000000" pitchFamily="2" charset="0"/>
                <a:ea typeface="Arial"/>
                <a:cs typeface="Arial"/>
                <a:sym typeface="Arial"/>
              </a:rPr>
              <a:t>* Whole class </a:t>
            </a:r>
            <a:endParaRPr dirty="0">
              <a:latin typeface="SassonPrimary" panose="00000400000000000000" pitchFamily="2" charset="0"/>
              <a:ea typeface="Arial"/>
              <a:cs typeface="Arial"/>
              <a:sym typeface="Arial"/>
            </a:endParaRPr>
          </a:p>
          <a:p>
            <a:pPr marL="0" lvl="0" indent="0" algn="l" rtl="0">
              <a:lnSpc>
                <a:spcPct val="100000"/>
              </a:lnSpc>
              <a:spcBef>
                <a:spcPts val="1000"/>
              </a:spcBef>
              <a:spcAft>
                <a:spcPts val="0"/>
              </a:spcAft>
              <a:buSzPts val="3600"/>
              <a:buNone/>
            </a:pPr>
            <a:r>
              <a:rPr lang="en-US" sz="3600" dirty="0">
                <a:latin typeface="SassonPrimary" panose="00000400000000000000" pitchFamily="2" charset="0"/>
                <a:ea typeface="Arial"/>
                <a:cs typeface="Arial"/>
                <a:sym typeface="Arial"/>
              </a:rPr>
              <a:t>* Small group </a:t>
            </a:r>
            <a:endParaRPr dirty="0">
              <a:latin typeface="SassonPrimary" panose="00000400000000000000" pitchFamily="2" charset="0"/>
              <a:ea typeface="Arial"/>
              <a:cs typeface="Arial"/>
              <a:sym typeface="Arial"/>
            </a:endParaRPr>
          </a:p>
          <a:p>
            <a:pPr marL="571500" lvl="0" indent="-571500" algn="l" rtl="0">
              <a:lnSpc>
                <a:spcPct val="100000"/>
              </a:lnSpc>
              <a:spcBef>
                <a:spcPts val="1000"/>
              </a:spcBef>
              <a:spcAft>
                <a:spcPts val="0"/>
              </a:spcAft>
              <a:buSzPts val="3600"/>
              <a:buFont typeface="Arial"/>
              <a:buChar char="•"/>
            </a:pPr>
            <a:r>
              <a:rPr lang="en-US" sz="3600" dirty="0">
                <a:latin typeface="SassonPrimary" panose="00000400000000000000" pitchFamily="2" charset="0"/>
                <a:ea typeface="Arial"/>
                <a:cs typeface="Arial"/>
                <a:sym typeface="Arial"/>
              </a:rPr>
              <a:t>One to one </a:t>
            </a:r>
            <a:endParaRPr sz="3600" dirty="0">
              <a:latin typeface="SassonPrimary" panose="00000400000000000000" pitchFamily="2" charset="0"/>
              <a:ea typeface="Arial"/>
              <a:cs typeface="Arial"/>
              <a:sym typeface="Arial"/>
            </a:endParaRPr>
          </a:p>
          <a:p>
            <a:pPr marL="571500" lvl="0" indent="-571500" algn="l" rtl="0">
              <a:lnSpc>
                <a:spcPct val="100000"/>
              </a:lnSpc>
              <a:spcBef>
                <a:spcPts val="1000"/>
              </a:spcBef>
              <a:spcAft>
                <a:spcPts val="0"/>
              </a:spcAft>
              <a:buSzPts val="3600"/>
              <a:buFont typeface="Arial"/>
              <a:buChar char="•"/>
            </a:pPr>
            <a:r>
              <a:rPr lang="en-US" sz="3600" dirty="0">
                <a:latin typeface="SassonPrimary" panose="00000400000000000000" pitchFamily="2" charset="0"/>
                <a:ea typeface="Arial"/>
                <a:cs typeface="Arial"/>
                <a:sym typeface="Arial"/>
              </a:rPr>
              <a:t>Outside </a:t>
            </a:r>
            <a:endParaRPr sz="3600" dirty="0">
              <a:latin typeface="SassonPrimary" panose="00000400000000000000" pitchFamily="2" charset="0"/>
              <a:ea typeface="Arial"/>
              <a:cs typeface="Arial"/>
              <a:sym typeface="Arial"/>
            </a:endParaRPr>
          </a:p>
          <a:p>
            <a:pPr marL="342900" lvl="0" indent="-228600" algn="l" rtl="0">
              <a:lnSpc>
                <a:spcPct val="100000"/>
              </a:lnSpc>
              <a:spcBef>
                <a:spcPts val="1000"/>
              </a:spcBef>
              <a:spcAft>
                <a:spcPts val="0"/>
              </a:spcAft>
              <a:buSzPts val="1800"/>
              <a:buNone/>
            </a:pPr>
            <a:endParaRPr dirty="0"/>
          </a:p>
        </p:txBody>
      </p:sp>
      <p:pic>
        <p:nvPicPr>
          <p:cNvPr id="226" name="Google Shape;226;p8"/>
          <p:cNvPicPr preferRelativeResize="0"/>
          <p:nvPr/>
        </p:nvPicPr>
        <p:blipFill rotWithShape="1">
          <a:blip r:embed="rId3">
            <a:alphaModFix/>
          </a:blip>
          <a:srcRect/>
          <a:stretch/>
        </p:blipFill>
        <p:spPr>
          <a:xfrm>
            <a:off x="8428097" y="2771136"/>
            <a:ext cx="2593823" cy="34627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3000">
              <a:srgbClr val="FFFFFF"/>
            </a:gs>
            <a:gs pos="100000">
              <a:srgbClr val="DDE6C3"/>
            </a:gs>
          </a:gsLst>
          <a:path path="circle">
            <a:fillToRect r="100000" b="100000"/>
          </a:path>
          <a:tileRect l="-100000" t="-100000"/>
        </a:gradFill>
        <a:effectLst/>
      </p:bgPr>
    </p:bg>
    <p:spTree>
      <p:nvGrpSpPr>
        <p:cNvPr id="1" name="Shape 231"/>
        <p:cNvGrpSpPr/>
        <p:nvPr/>
      </p:nvGrpSpPr>
      <p:grpSpPr>
        <a:xfrm>
          <a:off x="0" y="0"/>
          <a:ext cx="0" cy="0"/>
          <a:chOff x="0" y="0"/>
          <a:chExt cx="0" cy="0"/>
        </a:xfrm>
      </p:grpSpPr>
      <p:sp>
        <p:nvSpPr>
          <p:cNvPr id="232" name="Google Shape;232;p10"/>
          <p:cNvSpPr txBox="1">
            <a:spLocks noGrp="1"/>
          </p:cNvSpPr>
          <p:nvPr>
            <p:ph type="title"/>
          </p:nvPr>
        </p:nvSpPr>
        <p:spPr>
          <a:xfrm>
            <a:off x="1327519" y="190352"/>
            <a:ext cx="8911687" cy="796476"/>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262626"/>
              </a:buClr>
              <a:buSzPts val="4400"/>
              <a:buFont typeface="Arial"/>
              <a:buNone/>
            </a:pPr>
            <a:r>
              <a:rPr lang="en-US" sz="4400" u="sng">
                <a:latin typeface="SassonPrimary" panose="00000400000000000000" pitchFamily="2" charset="0"/>
                <a:ea typeface="Arial"/>
                <a:cs typeface="Arial"/>
                <a:sym typeface="Arial"/>
              </a:rPr>
              <a:t>A Typical Day in Reception</a:t>
            </a:r>
            <a:endParaRPr sz="4400" u="sng">
              <a:latin typeface="SassonPrimary" panose="00000400000000000000" pitchFamily="2" charset="0"/>
              <a:ea typeface="Arial"/>
              <a:cs typeface="Arial"/>
              <a:sym typeface="Arial"/>
            </a:endParaRPr>
          </a:p>
        </p:txBody>
      </p:sp>
      <p:sp>
        <p:nvSpPr>
          <p:cNvPr id="233" name="Google Shape;233;p10"/>
          <p:cNvSpPr txBox="1"/>
          <p:nvPr/>
        </p:nvSpPr>
        <p:spPr>
          <a:xfrm>
            <a:off x="1193325" y="1589360"/>
            <a:ext cx="2032000" cy="1246495"/>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Whole class</a:t>
            </a:r>
            <a:endParaRPr>
              <a:latin typeface="SassonPrimary" panose="00000400000000000000" pitchFamily="2" charset="0"/>
            </a:endParaRPr>
          </a:p>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Phonics</a:t>
            </a:r>
            <a:endParaRPr>
              <a:latin typeface="SassonPrimary" panose="00000400000000000000" pitchFamily="2" charset="0"/>
            </a:endParaRPr>
          </a:p>
          <a:p>
            <a:pPr marL="0" marR="0" lvl="0" indent="0" algn="l" rtl="0">
              <a:lnSpc>
                <a:spcPct val="100000"/>
              </a:lnSpc>
              <a:spcBef>
                <a:spcPts val="0"/>
              </a:spcBef>
              <a:spcAft>
                <a:spcPts val="0"/>
              </a:spcAft>
              <a:buNone/>
            </a:pPr>
            <a:endParaRPr sz="2500" b="0" i="0" u="none" strike="noStrike" cap="none">
              <a:solidFill>
                <a:srgbClr val="000000"/>
              </a:solidFill>
              <a:latin typeface="SassonPrimary" panose="00000400000000000000" pitchFamily="2" charset="0"/>
              <a:sym typeface="Arial"/>
            </a:endParaRPr>
          </a:p>
        </p:txBody>
      </p:sp>
      <p:sp>
        <p:nvSpPr>
          <p:cNvPr id="234" name="Google Shape;234;p10"/>
          <p:cNvSpPr txBox="1"/>
          <p:nvPr/>
        </p:nvSpPr>
        <p:spPr>
          <a:xfrm>
            <a:off x="1096031" y="3016145"/>
            <a:ext cx="2159000" cy="1631216"/>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Guided Reading – small groups</a:t>
            </a:r>
            <a:endParaRPr>
              <a:latin typeface="SassonPrimary" panose="00000400000000000000" pitchFamily="2" charset="0"/>
            </a:endParaRPr>
          </a:p>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 </a:t>
            </a:r>
            <a:endParaRPr sz="2500" b="0" i="0" u="none" strike="noStrike" cap="none">
              <a:solidFill>
                <a:srgbClr val="000000"/>
              </a:solidFill>
              <a:latin typeface="SassonPrimary" panose="00000400000000000000" pitchFamily="2" charset="0"/>
              <a:sym typeface="Arial"/>
            </a:endParaRPr>
          </a:p>
        </p:txBody>
      </p:sp>
      <p:sp>
        <p:nvSpPr>
          <p:cNvPr id="235" name="Google Shape;235;p10"/>
          <p:cNvSpPr txBox="1"/>
          <p:nvPr/>
        </p:nvSpPr>
        <p:spPr>
          <a:xfrm>
            <a:off x="4544596" y="3541547"/>
            <a:ext cx="2578100" cy="861774"/>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Story time</a:t>
            </a:r>
            <a:endParaRPr>
              <a:latin typeface="SassonPrimary" panose="00000400000000000000" pitchFamily="2" charset="0"/>
            </a:endParaRPr>
          </a:p>
          <a:p>
            <a:pPr marL="0" marR="0" lvl="0" indent="0" algn="l"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 </a:t>
            </a:r>
            <a:endParaRPr sz="2500" b="0" i="0" u="none" strike="noStrike" cap="none">
              <a:solidFill>
                <a:srgbClr val="000000"/>
              </a:solidFill>
              <a:latin typeface="SassonPrimary" panose="00000400000000000000" pitchFamily="2" charset="0"/>
              <a:sym typeface="Arial"/>
            </a:endParaRPr>
          </a:p>
        </p:txBody>
      </p:sp>
      <p:sp>
        <p:nvSpPr>
          <p:cNvPr id="236" name="Google Shape;236;p10"/>
          <p:cNvSpPr txBox="1"/>
          <p:nvPr/>
        </p:nvSpPr>
        <p:spPr>
          <a:xfrm>
            <a:off x="8454369" y="3650237"/>
            <a:ext cx="2641600" cy="1246495"/>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Snack time – twice a day </a:t>
            </a:r>
            <a:endParaRPr>
              <a:latin typeface="SassonPrimary" panose="00000400000000000000" pitchFamily="2" charset="0"/>
            </a:endParaRPr>
          </a:p>
          <a:p>
            <a:pPr marL="0" marR="0" lvl="0" indent="0" algn="l" rtl="0">
              <a:lnSpc>
                <a:spcPct val="100000"/>
              </a:lnSpc>
              <a:spcBef>
                <a:spcPts val="0"/>
              </a:spcBef>
              <a:spcAft>
                <a:spcPts val="0"/>
              </a:spcAft>
              <a:buNone/>
            </a:pPr>
            <a:endParaRPr sz="2500" b="0" i="0" u="none" strike="noStrike" cap="none">
              <a:solidFill>
                <a:srgbClr val="000000"/>
              </a:solidFill>
              <a:latin typeface="SassonPrimary" panose="00000400000000000000" pitchFamily="2" charset="0"/>
              <a:sym typeface="Arial"/>
            </a:endParaRPr>
          </a:p>
        </p:txBody>
      </p:sp>
      <p:sp>
        <p:nvSpPr>
          <p:cNvPr id="237" name="Google Shape;237;p10"/>
          <p:cNvSpPr txBox="1"/>
          <p:nvPr/>
        </p:nvSpPr>
        <p:spPr>
          <a:xfrm>
            <a:off x="1096031" y="5023240"/>
            <a:ext cx="2197100" cy="1246495"/>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Whole class teaching </a:t>
            </a:r>
            <a:endParaRPr>
              <a:latin typeface="SassonPrimary" panose="00000400000000000000" pitchFamily="2" charset="0"/>
            </a:endParaRPr>
          </a:p>
          <a:p>
            <a:pPr marL="0" marR="0" lvl="0" indent="0" algn="l" rtl="0">
              <a:lnSpc>
                <a:spcPct val="100000"/>
              </a:lnSpc>
              <a:spcBef>
                <a:spcPts val="0"/>
              </a:spcBef>
              <a:spcAft>
                <a:spcPts val="0"/>
              </a:spcAft>
              <a:buNone/>
            </a:pPr>
            <a:endParaRPr sz="2500" b="0" i="0" u="none" strike="noStrike" cap="none">
              <a:solidFill>
                <a:srgbClr val="000000"/>
              </a:solidFill>
              <a:latin typeface="SassonPrimary" panose="00000400000000000000" pitchFamily="2" charset="0"/>
              <a:sym typeface="Arial"/>
            </a:endParaRPr>
          </a:p>
        </p:txBody>
      </p:sp>
      <p:sp>
        <p:nvSpPr>
          <p:cNvPr id="238" name="Google Shape;238;p10"/>
          <p:cNvSpPr txBox="1"/>
          <p:nvPr/>
        </p:nvSpPr>
        <p:spPr>
          <a:xfrm>
            <a:off x="8797181" y="5453007"/>
            <a:ext cx="2159000" cy="692497"/>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dirty="0">
                <a:solidFill>
                  <a:srgbClr val="000000"/>
                </a:solidFill>
                <a:latin typeface="SassonPrimary" panose="00000400000000000000" pitchFamily="2" charset="0"/>
                <a:sym typeface="Arial"/>
              </a:rPr>
              <a:t>Lunchtime</a:t>
            </a:r>
            <a:endParaRPr dirty="0">
              <a:latin typeface="SassonPrimary" panose="00000400000000000000" pitchFamily="2" charset="0"/>
            </a:endParaRPr>
          </a:p>
          <a:p>
            <a:pPr marL="0" marR="0" lvl="0" indent="0" algn="l" rtl="0">
              <a:lnSpc>
                <a:spcPct val="100000"/>
              </a:lnSpc>
              <a:spcBef>
                <a:spcPts val="0"/>
              </a:spcBef>
              <a:spcAft>
                <a:spcPts val="0"/>
              </a:spcAft>
              <a:buNone/>
            </a:pPr>
            <a:r>
              <a:rPr lang="en-US" sz="1400" b="0" i="0" u="none" strike="noStrike" cap="none" dirty="0">
                <a:solidFill>
                  <a:srgbClr val="000000"/>
                </a:solidFill>
                <a:latin typeface="SassonPrimary" panose="00000400000000000000" pitchFamily="2" charset="0"/>
                <a:sym typeface="Arial"/>
              </a:rPr>
              <a:t> </a:t>
            </a:r>
            <a:endParaRPr sz="1400" b="0" i="0" u="none" strike="noStrike" cap="none" dirty="0">
              <a:solidFill>
                <a:srgbClr val="000000"/>
              </a:solidFill>
              <a:latin typeface="SassonPrimary" panose="00000400000000000000" pitchFamily="2" charset="0"/>
              <a:sym typeface="Arial"/>
            </a:endParaRPr>
          </a:p>
        </p:txBody>
      </p:sp>
      <p:sp>
        <p:nvSpPr>
          <p:cNvPr id="239" name="Google Shape;239;p10"/>
          <p:cNvSpPr txBox="1"/>
          <p:nvPr/>
        </p:nvSpPr>
        <p:spPr>
          <a:xfrm>
            <a:off x="4438884" y="1695305"/>
            <a:ext cx="2789525" cy="1246495"/>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Outdoor teaching and learning </a:t>
            </a:r>
            <a:endParaRPr>
              <a:latin typeface="SassonPrimary" panose="00000400000000000000" pitchFamily="2" charset="0"/>
            </a:endParaRPr>
          </a:p>
          <a:p>
            <a:pPr marL="0" marR="0" lvl="0" indent="0" algn="l" rtl="0">
              <a:lnSpc>
                <a:spcPct val="100000"/>
              </a:lnSpc>
              <a:spcBef>
                <a:spcPts val="0"/>
              </a:spcBef>
              <a:spcAft>
                <a:spcPts val="0"/>
              </a:spcAft>
              <a:buNone/>
            </a:pPr>
            <a:endParaRPr sz="2500" b="0" i="0" u="none" strike="noStrike" cap="none">
              <a:solidFill>
                <a:srgbClr val="000000"/>
              </a:solidFill>
              <a:latin typeface="SassonPrimary" panose="00000400000000000000" pitchFamily="2" charset="0"/>
              <a:sym typeface="Arial"/>
            </a:endParaRPr>
          </a:p>
        </p:txBody>
      </p:sp>
      <p:sp>
        <p:nvSpPr>
          <p:cNvPr id="240" name="Google Shape;240;p10"/>
          <p:cNvSpPr txBox="1"/>
          <p:nvPr/>
        </p:nvSpPr>
        <p:spPr>
          <a:xfrm>
            <a:off x="8412262" y="1695305"/>
            <a:ext cx="2928838" cy="1246455"/>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Busy learning –independent learning (inside and outside)</a:t>
            </a:r>
            <a:endParaRPr sz="2500" b="0" i="0" u="none" strike="noStrike" cap="none">
              <a:solidFill>
                <a:srgbClr val="000000"/>
              </a:solidFill>
              <a:latin typeface="SassonPrimary" panose="00000400000000000000" pitchFamily="2" charset="0"/>
              <a:sym typeface="Arial"/>
            </a:endParaRPr>
          </a:p>
        </p:txBody>
      </p:sp>
      <p:sp>
        <p:nvSpPr>
          <p:cNvPr id="241" name="Google Shape;241;p10"/>
          <p:cNvSpPr txBox="1"/>
          <p:nvPr/>
        </p:nvSpPr>
        <p:spPr>
          <a:xfrm>
            <a:off x="4258975" y="5023240"/>
            <a:ext cx="3056225" cy="861774"/>
          </a:xfrm>
          <a:prstGeom prst="rect">
            <a:avLst/>
          </a:prstGeom>
          <a:solidFill>
            <a:schemeClr val="accent6"/>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500" b="0" i="0" u="none" strike="noStrike" cap="none">
                <a:solidFill>
                  <a:srgbClr val="000000"/>
                </a:solidFill>
                <a:latin typeface="SassonPrimary" panose="00000400000000000000" pitchFamily="2" charset="0"/>
                <a:sym typeface="Arial"/>
              </a:rPr>
              <a:t>Playtime</a:t>
            </a:r>
            <a:endParaRPr>
              <a:latin typeface="SassonPrimary" panose="00000400000000000000" pitchFamily="2" charset="0"/>
            </a:endParaRPr>
          </a:p>
          <a:p>
            <a:pPr marL="0" marR="0" lvl="0" indent="0" algn="ctr" rtl="0">
              <a:lnSpc>
                <a:spcPct val="100000"/>
              </a:lnSpc>
              <a:spcBef>
                <a:spcPts val="0"/>
              </a:spcBef>
              <a:spcAft>
                <a:spcPts val="0"/>
              </a:spcAft>
              <a:buNone/>
            </a:pPr>
            <a:endParaRPr sz="2500" b="0" i="0" u="none" strike="noStrike" cap="none">
              <a:solidFill>
                <a:srgbClr val="000000"/>
              </a:solidFill>
              <a:latin typeface="SassonPrimary" panose="00000400000000000000" pitchFamily="2" charset="0"/>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1"/>
          <p:cNvSpPr txBox="1">
            <a:spLocks noGrp="1"/>
          </p:cNvSpPr>
          <p:nvPr>
            <p:ph type="title"/>
          </p:nvPr>
        </p:nvSpPr>
        <p:spPr>
          <a:xfrm>
            <a:off x="1851086" y="379360"/>
            <a:ext cx="9895437" cy="1521322"/>
          </a:xfrm>
          <a:prstGeom prst="rect">
            <a:avLst/>
          </a:prstGeom>
          <a:noFill/>
          <a:ln>
            <a:noFill/>
          </a:ln>
        </p:spPr>
        <p:txBody>
          <a:bodyPr spcFirstLastPara="1" wrap="square" lIns="91425" tIns="45700" rIns="91425" bIns="45700" anchor="t" anchorCtr="0">
            <a:normAutofit fontScale="90000"/>
          </a:bodyPr>
          <a:lstStyle/>
          <a:p>
            <a:pPr marL="0" lvl="0" indent="0" algn="ctr" rtl="0">
              <a:lnSpc>
                <a:spcPct val="100000"/>
              </a:lnSpc>
              <a:spcBef>
                <a:spcPts val="0"/>
              </a:spcBef>
              <a:spcAft>
                <a:spcPts val="0"/>
              </a:spcAft>
              <a:buSzPct val="111111"/>
              <a:buNone/>
            </a:pPr>
            <a:r>
              <a:rPr lang="en-US" sz="5400" u="sng">
                <a:latin typeface="Arial"/>
                <a:ea typeface="Arial"/>
                <a:cs typeface="Arial"/>
                <a:sym typeface="Arial"/>
              </a:rPr>
              <a:t>Phonics - Learning to read and write</a:t>
            </a:r>
            <a:br>
              <a:rPr lang="en-US" sz="5400" u="sng">
                <a:latin typeface="Arial"/>
                <a:ea typeface="Arial"/>
                <a:cs typeface="Arial"/>
                <a:sym typeface="Arial"/>
              </a:rPr>
            </a:br>
            <a:endParaRPr sz="5400" u="sng">
              <a:latin typeface="Arial"/>
              <a:ea typeface="Arial"/>
              <a:cs typeface="Arial"/>
              <a:sym typeface="Arial"/>
            </a:endParaRPr>
          </a:p>
        </p:txBody>
      </p:sp>
      <p:pic>
        <p:nvPicPr>
          <p:cNvPr id="248" name="Google Shape;248;p11"/>
          <p:cNvPicPr preferRelativeResize="0"/>
          <p:nvPr/>
        </p:nvPicPr>
        <p:blipFill rotWithShape="1">
          <a:blip r:embed="rId3">
            <a:alphaModFix/>
          </a:blip>
          <a:srcRect/>
          <a:stretch/>
        </p:blipFill>
        <p:spPr>
          <a:xfrm>
            <a:off x="1353725" y="4016714"/>
            <a:ext cx="10130204" cy="2421699"/>
          </a:xfrm>
          <a:prstGeom prst="rect">
            <a:avLst/>
          </a:prstGeom>
          <a:noFill/>
          <a:ln>
            <a:noFill/>
          </a:ln>
        </p:spPr>
      </p:pic>
      <p:pic>
        <p:nvPicPr>
          <p:cNvPr id="249" name="Google Shape;249;p11"/>
          <p:cNvPicPr preferRelativeResize="0"/>
          <p:nvPr/>
        </p:nvPicPr>
        <p:blipFill rotWithShape="1">
          <a:blip r:embed="rId4">
            <a:alphaModFix/>
          </a:blip>
          <a:srcRect/>
          <a:stretch/>
        </p:blipFill>
        <p:spPr>
          <a:xfrm rot="-910026">
            <a:off x="1035777" y="1756915"/>
            <a:ext cx="2156735" cy="2093094"/>
          </a:xfrm>
          <a:prstGeom prst="rect">
            <a:avLst/>
          </a:prstGeom>
          <a:noFill/>
          <a:ln>
            <a:noFill/>
          </a:ln>
        </p:spPr>
      </p:pic>
      <p:pic>
        <p:nvPicPr>
          <p:cNvPr id="250" name="Google Shape;250;p11"/>
          <p:cNvPicPr preferRelativeResize="0"/>
          <p:nvPr/>
        </p:nvPicPr>
        <p:blipFill rotWithShape="1">
          <a:blip r:embed="rId5">
            <a:alphaModFix/>
          </a:blip>
          <a:srcRect/>
          <a:stretch/>
        </p:blipFill>
        <p:spPr>
          <a:xfrm rot="711913">
            <a:off x="9695760" y="1450768"/>
            <a:ext cx="1983157" cy="1930096"/>
          </a:xfrm>
          <a:prstGeom prst="rect">
            <a:avLst/>
          </a:prstGeom>
          <a:noFill/>
          <a:ln>
            <a:noFill/>
          </a:ln>
        </p:spPr>
      </p:pic>
      <p:pic>
        <p:nvPicPr>
          <p:cNvPr id="251" name="Google Shape;251;p11"/>
          <p:cNvPicPr preferRelativeResize="0"/>
          <p:nvPr/>
        </p:nvPicPr>
        <p:blipFill rotWithShape="1">
          <a:blip r:embed="rId6">
            <a:alphaModFix/>
          </a:blip>
          <a:srcRect/>
          <a:stretch/>
        </p:blipFill>
        <p:spPr>
          <a:xfrm>
            <a:off x="3344680" y="2003311"/>
            <a:ext cx="5980127" cy="1521322"/>
          </a:xfrm>
          <a:prstGeom prst="rect">
            <a:avLst/>
          </a:prstGeom>
          <a:noFill/>
          <a:ln>
            <a:noFill/>
          </a:ln>
        </p:spPr>
      </p:pic>
    </p:spTree>
  </p:cSld>
  <p:clrMapOvr>
    <a:masterClrMapping/>
  </p:clrMapOvr>
</p:sld>
</file>

<file path=ppt/theme/theme1.xml><?xml version="1.0" encoding="utf-8"?>
<a:theme xmlns:a="http://schemas.openxmlformats.org/drawingml/2006/main"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581</TotalTime>
  <Words>3065</Words>
  <Application>Microsoft Office PowerPoint</Application>
  <PresentationFormat>Widescreen</PresentationFormat>
  <Paragraphs>273</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SassonPrimary</vt:lpstr>
      <vt:lpstr>Arial</vt:lpstr>
      <vt:lpstr>Century Gothic</vt:lpstr>
      <vt:lpstr>Calibri</vt:lpstr>
      <vt:lpstr>Noto Sans Symbols</vt:lpstr>
      <vt:lpstr>Wisp</vt:lpstr>
      <vt:lpstr>Welcome to  St Matthew’s Primary School </vt:lpstr>
      <vt:lpstr>Familiar Faces - Office  </vt:lpstr>
      <vt:lpstr>Our Reception Team</vt:lpstr>
      <vt:lpstr>Attendance </vt:lpstr>
      <vt:lpstr>Your journey to school: Norfolk Street is closed to cars at pick up and drop off times  (8:30am -9am and 3-3:30pm) </vt:lpstr>
      <vt:lpstr>Our School Values </vt:lpstr>
      <vt:lpstr>Your child’s learning </vt:lpstr>
      <vt:lpstr>A Typical Day in Reception</vt:lpstr>
      <vt:lpstr>Phonics - Learning to read and write </vt:lpstr>
      <vt:lpstr>Transition</vt:lpstr>
      <vt:lpstr>Lunchtimes </vt:lpstr>
      <vt:lpstr>Top Tips</vt:lpstr>
      <vt:lpstr>Working Together </vt:lpstr>
      <vt:lpstr>Thank you for coming.  Please come and visit your child’s classroom.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St Matthew’s Primary School </dc:title>
  <dc:creator>Kate Spencer-Allen</dc:creator>
  <cp:lastModifiedBy>Kate</cp:lastModifiedBy>
  <cp:revision>18</cp:revision>
  <cp:lastPrinted>2026-06-18T16:27:45Z</cp:lastPrinted>
  <dcterms:modified xsi:type="dcterms:W3CDTF">2026-06-18T16:38:20Z</dcterms:modified>
</cp:coreProperties>
</file>