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63" r:id="rId6"/>
    <p:sldId id="284" r:id="rId7"/>
    <p:sldId id="262" r:id="rId8"/>
    <p:sldId id="287" r:id="rId9"/>
    <p:sldId id="289" r:id="rId10"/>
    <p:sldId id="290" r:id="rId11"/>
    <p:sldId id="291" r:id="rId12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4660" autoAdjust="0"/>
  </p:normalViewPr>
  <p:slideViewPr>
    <p:cSldViewPr>
      <p:cViewPr varScale="1">
        <p:scale>
          <a:sx n="70" d="100"/>
          <a:sy n="70" d="100"/>
        </p:scale>
        <p:origin x="14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DD6C8A8-C001-452B-91D0-09708E9BA0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04402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78E252-C6B0-44BB-9D38-F3EB764F050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33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smtClean="0">
                <a:latin typeface="Arial" panose="020B0604020202020204" pitchFamily="34" charset="0"/>
              </a:rPr>
              <a:t>MB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9BAC74-DB1D-4239-93C9-11A631CD9153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86649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smtClean="0">
                <a:latin typeface="Arial" panose="020B0604020202020204" pitchFamily="34" charset="0"/>
              </a:rPr>
              <a:t>MB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FBDDB1-A034-4523-AB8F-775EB4B6F44C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2968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F49ECA-9FF6-4D69-887D-B01A77BE3B98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KA</a:t>
            </a:r>
          </a:p>
        </p:txBody>
      </p:sp>
    </p:spTree>
    <p:extLst>
      <p:ext uri="{BB962C8B-B14F-4D97-AF65-F5344CB8AC3E}">
        <p14:creationId xmlns:p14="http://schemas.microsoft.com/office/powerpoint/2010/main" val="1414032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7F44E0-EB2A-40D0-A1B0-89BB0C210A30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SS</a:t>
            </a:r>
          </a:p>
        </p:txBody>
      </p:sp>
    </p:spTree>
    <p:extLst>
      <p:ext uri="{BB962C8B-B14F-4D97-AF65-F5344CB8AC3E}">
        <p14:creationId xmlns:p14="http://schemas.microsoft.com/office/powerpoint/2010/main" val="407170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6EEF54-9EF6-433D-91D7-1390B08C69F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SS</a:t>
            </a:r>
          </a:p>
        </p:txBody>
      </p:sp>
    </p:spTree>
    <p:extLst>
      <p:ext uri="{BB962C8B-B14F-4D97-AF65-F5344CB8AC3E}">
        <p14:creationId xmlns:p14="http://schemas.microsoft.com/office/powerpoint/2010/main" val="902610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9639F1-22F0-41E2-8BAA-D4D08EA84595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SS</a:t>
            </a:r>
          </a:p>
        </p:txBody>
      </p:sp>
    </p:spTree>
    <p:extLst>
      <p:ext uri="{BB962C8B-B14F-4D97-AF65-F5344CB8AC3E}">
        <p14:creationId xmlns:p14="http://schemas.microsoft.com/office/powerpoint/2010/main" val="3515295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0B4098-B59A-4646-91D1-1378F6FBDF43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SS</a:t>
            </a:r>
          </a:p>
        </p:txBody>
      </p:sp>
    </p:spTree>
    <p:extLst>
      <p:ext uri="{BB962C8B-B14F-4D97-AF65-F5344CB8AC3E}">
        <p14:creationId xmlns:p14="http://schemas.microsoft.com/office/powerpoint/2010/main" val="2033220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064931-7E34-4B48-AB56-C5A3F8EF004A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KA</a:t>
            </a:r>
          </a:p>
        </p:txBody>
      </p:sp>
    </p:spTree>
    <p:extLst>
      <p:ext uri="{BB962C8B-B14F-4D97-AF65-F5344CB8AC3E}">
        <p14:creationId xmlns:p14="http://schemas.microsoft.com/office/powerpoint/2010/main" val="3546505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smtClean="0">
                <a:latin typeface="Arial" panose="020B0604020202020204" pitchFamily="34" charset="0"/>
              </a:rPr>
              <a:t>KA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87A56B-9015-4FBA-B14D-D92A90D27CB4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408769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smtClean="0">
                <a:latin typeface="Arial" panose="020B0604020202020204" pitchFamily="34" charset="0"/>
              </a:rPr>
              <a:t>SS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90F781-1BFA-4927-977A-3AC555D22DB8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7914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6EFCA-80D6-42A8-A3B0-97EB859B81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289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E146F-BBE3-4CBA-BA6D-A63117A772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2182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424DE-B00F-4F55-AA1F-744B620510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783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B49D8-DA2C-47ED-B196-202FDB12D0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438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CEF80-FC73-4882-8ECD-E8C9E3BB10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8566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7DE51-BF59-4872-9C5E-9BD77E5B61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752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1F935-1587-482A-96A8-DAC3D7CF52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989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E78BE-504D-4FBF-B664-8EA49273C6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503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9F5C4-839E-4C61-BB2B-1F46E1D497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092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0953C-BB48-4673-B4DC-EEF850F8DB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725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ECF03-DC15-467A-8691-2ADE5CAEB2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041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AF89DF3-ACDD-4A00-AD04-8F90456405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qhXUW_v-1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z="6600" smtClean="0">
                <a:latin typeface="SassonPrimary" panose="00000400000000000000" pitchFamily="2" charset="0"/>
              </a:rPr>
              <a:t>Welcome to Reception</a:t>
            </a:r>
            <a:br>
              <a:rPr lang="en-GB" altLang="en-US" sz="6600" smtClean="0">
                <a:latin typeface="SassonPrimary" panose="00000400000000000000" pitchFamily="2" charset="0"/>
              </a:rPr>
            </a:br>
            <a:r>
              <a:rPr lang="en-GB" altLang="en-US" sz="6600" smtClean="0">
                <a:latin typeface="SassonPrimary" panose="00000400000000000000" pitchFamily="2" charset="0"/>
              </a:rPr>
              <a:t>Phonics Workshop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SassonPrimary" panose="00000400000000000000" pitchFamily="2" charset="0"/>
              </a:rPr>
              <a:t>2020</a:t>
            </a:r>
          </a:p>
        </p:txBody>
      </p:sp>
      <p:pic>
        <p:nvPicPr>
          <p:cNvPr id="3076" name="Picture 5" descr="C:\Users\MBushen\AppData\Local\Microsoft\Windows\Temporary Internet Files\Content.IE5\MIVL8OPS\large-Two-Books-Icon-166.6-1986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188913"/>
            <a:ext cx="2108200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1"/>
          <p:cNvSpPr txBox="1">
            <a:spLocks noChangeArrowheads="1"/>
          </p:cNvSpPr>
          <p:nvPr/>
        </p:nvSpPr>
        <p:spPr bwMode="auto">
          <a:xfrm rot="-1286576">
            <a:off x="441325" y="117475"/>
            <a:ext cx="194468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600" b="1">
                <a:solidFill>
                  <a:srgbClr val="FF0000"/>
                </a:solidFill>
                <a:latin typeface="SassonPrimary" panose="00000400000000000000" pitchFamily="2" charset="0"/>
              </a:rPr>
              <a:t>a</a:t>
            </a:r>
          </a:p>
        </p:txBody>
      </p:sp>
      <p:sp>
        <p:nvSpPr>
          <p:cNvPr id="3078" name="TextBox 5"/>
          <p:cNvSpPr txBox="1">
            <a:spLocks noChangeArrowheads="1"/>
          </p:cNvSpPr>
          <p:nvPr/>
        </p:nvSpPr>
        <p:spPr bwMode="auto">
          <a:xfrm rot="1399752">
            <a:off x="441325" y="4987925"/>
            <a:ext cx="1944688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600" b="1">
                <a:solidFill>
                  <a:srgbClr val="FF0000"/>
                </a:solidFill>
                <a:latin typeface="SassonPrimary" panose="00000400000000000000" pitchFamily="2" charset="0"/>
              </a:rPr>
              <a:t>b</a:t>
            </a:r>
          </a:p>
        </p:txBody>
      </p:sp>
      <p:sp>
        <p:nvSpPr>
          <p:cNvPr id="3079" name="TextBox 6"/>
          <p:cNvSpPr txBox="1">
            <a:spLocks noChangeArrowheads="1"/>
          </p:cNvSpPr>
          <p:nvPr/>
        </p:nvSpPr>
        <p:spPr bwMode="auto">
          <a:xfrm rot="871810">
            <a:off x="3998913" y="239713"/>
            <a:ext cx="19446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600" b="1">
                <a:solidFill>
                  <a:srgbClr val="FF0000"/>
                </a:solidFill>
                <a:latin typeface="SassonPrimary" panose="00000400000000000000" pitchFamily="2" charset="0"/>
              </a:rPr>
              <a:t>s</a:t>
            </a:r>
          </a:p>
        </p:txBody>
      </p:sp>
      <p:sp>
        <p:nvSpPr>
          <p:cNvPr id="3080" name="TextBox 7"/>
          <p:cNvSpPr txBox="1">
            <a:spLocks noChangeArrowheads="1"/>
          </p:cNvSpPr>
          <p:nvPr/>
        </p:nvSpPr>
        <p:spPr bwMode="auto">
          <a:xfrm rot="1076048">
            <a:off x="6967538" y="5006975"/>
            <a:ext cx="19431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600" b="1">
                <a:solidFill>
                  <a:srgbClr val="FF0000"/>
                </a:solidFill>
                <a:latin typeface="SassonPrimary" panose="00000400000000000000" pitchFamily="2" charset="0"/>
              </a:rPr>
              <a:t>ck</a:t>
            </a:r>
          </a:p>
        </p:txBody>
      </p:sp>
      <p:sp>
        <p:nvSpPr>
          <p:cNvPr id="3081" name="TextBox 5"/>
          <p:cNvSpPr txBox="1">
            <a:spLocks noChangeArrowheads="1"/>
          </p:cNvSpPr>
          <p:nvPr/>
        </p:nvSpPr>
        <p:spPr bwMode="auto">
          <a:xfrm rot="-972185">
            <a:off x="3973513" y="4749800"/>
            <a:ext cx="1944687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600" b="1">
                <a:solidFill>
                  <a:srgbClr val="FF0000"/>
                </a:solidFill>
                <a:latin typeface="SassonPrimary" panose="00000400000000000000" pitchFamily="2" charset="0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SassonPrimary" panose="00000400000000000000" pitchFamily="2" charset="0"/>
              </a:rPr>
              <a:t>Reading Books and Book Bands 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713788" cy="4784725"/>
          </a:xfrm>
        </p:spPr>
        <p:txBody>
          <a:bodyPr/>
          <a:lstStyle/>
          <a:p>
            <a:r>
              <a:rPr lang="en-GB" altLang="en-US" sz="2800" dirty="0" smtClean="0">
                <a:latin typeface="SassonPrimary" panose="00000400000000000000" pitchFamily="2" charset="0"/>
              </a:rPr>
              <a:t>When deciding which book band is appropriate for each child, we assess according to fluency and comprehension</a:t>
            </a:r>
          </a:p>
          <a:p>
            <a:r>
              <a:rPr lang="en-GB" altLang="en-US" sz="2800" dirty="0" smtClean="0">
                <a:latin typeface="SassonPrimary" panose="00000400000000000000" pitchFamily="2" charset="0"/>
              </a:rPr>
              <a:t>Children must have 95% accuracy and be fluent on their current book band before they are moved</a:t>
            </a:r>
          </a:p>
          <a:p>
            <a:r>
              <a:rPr lang="en-GB" altLang="en-US" sz="2800" dirty="0" smtClean="0">
                <a:latin typeface="SassonPrimary" panose="00000400000000000000" pitchFamily="2" charset="0"/>
              </a:rPr>
              <a:t>Please continue to use reading diaries and these should stay in book bags </a:t>
            </a:r>
            <a:endParaRPr lang="en-GB" altLang="en-US" sz="2800" dirty="0" smtClean="0">
              <a:latin typeface="SassonPrimary" panose="00000400000000000000" pitchFamily="2" charset="0"/>
            </a:endParaRPr>
          </a:p>
          <a:p>
            <a:r>
              <a:rPr lang="en-GB" altLang="en-US" sz="2800" dirty="0" smtClean="0">
                <a:latin typeface="SassonPrimary" panose="00000400000000000000" pitchFamily="2" charset="0"/>
              </a:rPr>
              <a:t>This year, the class teacher and the class teaching assistant will be changing your child’s books on a regular basis.</a:t>
            </a:r>
            <a:endParaRPr lang="en-GB" altLang="en-US" sz="2800" dirty="0" smtClean="0">
              <a:latin typeface="SassonPrimary" panose="00000400000000000000" pitchFamily="2" charset="0"/>
            </a:endParaRPr>
          </a:p>
          <a:p>
            <a:endParaRPr lang="en-GB" altLang="en-US" sz="2800" dirty="0" smtClean="0">
              <a:latin typeface="SassonPrimary" panose="000004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SassonPrimary" panose="00000400000000000000" pitchFamily="2" charset="0"/>
              </a:rPr>
              <a:t>Don’t forget…..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4400" smtClean="0">
                <a:latin typeface="SassonPrimary" panose="00000400000000000000" pitchFamily="2" charset="0"/>
              </a:rPr>
              <a:t>Phonics is just one strategy for learning to read</a:t>
            </a:r>
          </a:p>
          <a:p>
            <a:r>
              <a:rPr lang="en-GB" altLang="en-US" sz="4400" smtClean="0">
                <a:latin typeface="SassonPrimary" panose="00000400000000000000" pitchFamily="2" charset="0"/>
              </a:rPr>
              <a:t>Reading should be fun </a:t>
            </a:r>
          </a:p>
          <a:p>
            <a:r>
              <a:rPr lang="en-GB" altLang="en-US" sz="4400" smtClean="0">
                <a:latin typeface="SassonPrimary" panose="00000400000000000000" pitchFamily="2" charset="0"/>
              </a:rPr>
              <a:t>Children will be interested in different books at different stages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SassonPrimary" panose="00000400000000000000" pitchFamily="2" charset="0"/>
              </a:rPr>
              <a:t>Letters and Sounds - background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mtClean="0">
                <a:latin typeface="SassonPrimary" panose="00000400000000000000" pitchFamily="2" charset="0"/>
              </a:rPr>
              <a:t>The Letters and Sounds document was introduced to schools in 2007 as a result of the Rose Report into Early Reading in schools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>
                <a:latin typeface="SassonPrimary" panose="00000400000000000000" pitchFamily="2" charset="0"/>
              </a:rPr>
              <a:t>It aims to provide schools with a daily structured phonics programme, teaching children the skills to read and write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>
                <a:latin typeface="SassonPrimary" panose="00000400000000000000" pitchFamily="2" charset="0"/>
              </a:rPr>
              <a:t>It begins at Nursery and is taught throughout Reception, Year One and Year Two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>
                <a:latin typeface="SassonPrimary" panose="00000400000000000000" pitchFamily="2" charset="0"/>
              </a:rPr>
              <a:t>Important to remember that phonics is just one of the many methods children use to learn to read </a:t>
            </a:r>
          </a:p>
          <a:p>
            <a:pPr eaLnBrk="1" hangingPunct="1">
              <a:lnSpc>
                <a:spcPct val="90000"/>
              </a:lnSpc>
            </a:pPr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SassonPrimary" panose="00000400000000000000" pitchFamily="2" charset="0"/>
              </a:rPr>
              <a:t>Phonics in Foundation Stage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229600" cy="45259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altLang="en-US" sz="3800" dirty="0" smtClean="0">
                <a:latin typeface="SassonPrimary" panose="00000400000000000000" pitchFamily="2" charset="0"/>
              </a:rPr>
              <a:t>Letters and Sounds is taught in six distinct phases starting in Nursery at Phase 1 and working up to Phase 6 in Key Stage 1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GB" altLang="en-US" sz="3800" dirty="0" smtClean="0">
                <a:latin typeface="SassonPrimary" panose="00000400000000000000" pitchFamily="2" charset="0"/>
              </a:rPr>
              <a:t> </a:t>
            </a:r>
          </a:p>
          <a:p>
            <a:pPr algn="ctr" eaLnBrk="1" hangingPunct="1">
              <a:defRPr/>
            </a:pPr>
            <a:r>
              <a:rPr lang="en-GB" altLang="en-US" sz="3800" dirty="0" smtClean="0">
                <a:latin typeface="SassonPrimary" panose="00000400000000000000" pitchFamily="2" charset="0"/>
              </a:rPr>
              <a:t>Phonics teaching happens in discreet 20 minute sessions every day</a:t>
            </a:r>
          </a:p>
          <a:p>
            <a:pPr algn="ctr" eaLnBrk="1" hangingPunct="1">
              <a:defRPr/>
            </a:pPr>
            <a:endParaRPr lang="en-GB" altLang="en-US" sz="3800" dirty="0" smtClean="0"/>
          </a:p>
          <a:p>
            <a:pPr eaLnBrk="1" hangingPunct="1">
              <a:defRPr/>
            </a:pPr>
            <a:endParaRPr lang="en-GB" altLang="en-US" sz="3800" dirty="0" smtClean="0"/>
          </a:p>
          <a:p>
            <a:pPr eaLnBrk="1" hangingPunct="1">
              <a:defRPr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800" smtClean="0">
                <a:latin typeface="SassonPrimary" panose="00000400000000000000" pitchFamily="2" charset="0"/>
              </a:rPr>
              <a:t>Children are taught 2 phonemes (or sounds) per week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>
                <a:latin typeface="SassonPrimary" panose="00000400000000000000" pitchFamily="2" charset="0"/>
              </a:rPr>
              <a:t>These follow a set pattern as laid out in ‘Letters and Sounds’: </a:t>
            </a:r>
          </a:p>
          <a:p>
            <a:pPr lvl="4" eaLnBrk="1" hangingPunct="1">
              <a:lnSpc>
                <a:spcPct val="90000"/>
              </a:lnSpc>
            </a:pPr>
            <a:r>
              <a:rPr lang="en-GB" altLang="en-US" sz="2800" smtClean="0">
                <a:latin typeface="SassonPrimary" panose="00000400000000000000" pitchFamily="2" charset="0"/>
              </a:rPr>
              <a:t>Set 1 – s, a, t, p </a:t>
            </a:r>
          </a:p>
          <a:p>
            <a:pPr lvl="4" eaLnBrk="1" hangingPunct="1">
              <a:lnSpc>
                <a:spcPct val="90000"/>
              </a:lnSpc>
            </a:pPr>
            <a:r>
              <a:rPr lang="en-GB" altLang="en-US" sz="2800" smtClean="0">
                <a:latin typeface="SassonPrimary" panose="00000400000000000000" pitchFamily="2" charset="0"/>
              </a:rPr>
              <a:t>Set 2 – i, n, m, d </a:t>
            </a:r>
          </a:p>
          <a:p>
            <a:pPr lvl="4" eaLnBrk="1" hangingPunct="1">
              <a:lnSpc>
                <a:spcPct val="90000"/>
              </a:lnSpc>
            </a:pPr>
            <a:r>
              <a:rPr lang="en-GB" altLang="en-US" sz="2800" smtClean="0">
                <a:latin typeface="SassonPrimary" panose="00000400000000000000" pitchFamily="2" charset="0"/>
              </a:rPr>
              <a:t>Set 3 – g, o, c, k </a:t>
            </a:r>
          </a:p>
          <a:p>
            <a:pPr lvl="4" eaLnBrk="1" hangingPunct="1">
              <a:lnSpc>
                <a:spcPct val="90000"/>
              </a:lnSpc>
            </a:pPr>
            <a:r>
              <a:rPr lang="en-GB" altLang="en-US" sz="2800" smtClean="0">
                <a:latin typeface="SassonPrimary" panose="00000400000000000000" pitchFamily="2" charset="0"/>
              </a:rPr>
              <a:t>Set 4 – ck, e, u, r </a:t>
            </a:r>
          </a:p>
          <a:p>
            <a:pPr lvl="4" eaLnBrk="1" hangingPunct="1">
              <a:lnSpc>
                <a:spcPct val="90000"/>
              </a:lnSpc>
            </a:pPr>
            <a:r>
              <a:rPr lang="en-GB" altLang="en-US" sz="2800" smtClean="0">
                <a:latin typeface="SassonPrimary" panose="00000400000000000000" pitchFamily="2" charset="0"/>
              </a:rPr>
              <a:t>Set 5 – h, b, f, ff, l, ll, ss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	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SassonPrimary" panose="00000400000000000000" pitchFamily="2" charset="0"/>
              </a:rPr>
              <a:t> </a:t>
            </a:r>
            <a:endParaRPr lang="en-US" altLang="en-US" smtClean="0">
              <a:latin typeface="SassonPrimary" panose="00000400000000000000" pitchFamily="2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SassonPrimary" panose="00000400000000000000" pitchFamily="2" charset="0"/>
              </a:rPr>
              <a:t>Learning further phonemes (to make 43 in total) </a:t>
            </a:r>
          </a:p>
          <a:p>
            <a:pPr lvl="4" eaLnBrk="1" hangingPunct="1"/>
            <a:r>
              <a:rPr lang="en-GB" altLang="en-US" sz="3200" smtClean="0">
                <a:latin typeface="SassonPrimary" panose="00000400000000000000" pitchFamily="2" charset="0"/>
              </a:rPr>
              <a:t>Set 6 – j, v, w, x </a:t>
            </a:r>
          </a:p>
          <a:p>
            <a:pPr lvl="4" eaLnBrk="1" hangingPunct="1"/>
            <a:r>
              <a:rPr lang="en-GB" altLang="en-US" sz="3200" smtClean="0">
                <a:latin typeface="SassonPrimary" panose="00000400000000000000" pitchFamily="2" charset="0"/>
              </a:rPr>
              <a:t>Set 7 – y, z, zz, qu</a:t>
            </a:r>
          </a:p>
          <a:p>
            <a:pPr lvl="4" eaLnBrk="1" hangingPunct="1"/>
            <a:r>
              <a:rPr lang="en-GB" altLang="en-US" sz="3200" smtClean="0">
                <a:latin typeface="SassonPrimary" panose="00000400000000000000" pitchFamily="2" charset="0"/>
              </a:rPr>
              <a:t>Digraphs/trigraphs - ear,  air,  ure,  er,  ar,  or,  ur,  ow,  oi,  ai, ee,  igh,  oa,  oo</a:t>
            </a:r>
          </a:p>
          <a:p>
            <a:pPr lvl="4" eaLnBrk="1" hangingPunct="1"/>
            <a:r>
              <a:rPr lang="en-GB" altLang="en-US" sz="3200" smtClean="0">
                <a:latin typeface="SassonPrimary" panose="00000400000000000000" pitchFamily="2" charset="0"/>
              </a:rPr>
              <a:t>Consonant digraphs - ch,   sh,   th,   ng</a:t>
            </a:r>
            <a:endParaRPr lang="en-US" altLang="en-US" sz="3200" smtClean="0">
              <a:latin typeface="SassonPrimary" panose="000004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>
                <a:latin typeface="SassonPrimary" panose="00000400000000000000" pitchFamily="2" charset="0"/>
              </a:rPr>
              <a:t>What does a phonics lesson look like in Reception?</a:t>
            </a:r>
            <a:endParaRPr lang="en-US" altLang="en-US" sz="4000" smtClean="0">
              <a:latin typeface="SassonPrimary" panose="00000400000000000000" pitchFamily="2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800" smtClean="0">
                <a:latin typeface="SassonPrimary" panose="00000400000000000000" pitchFamily="2" charset="0"/>
              </a:rPr>
              <a:t>Planned according to the ‘Review, Teach, Practise, Apply’ model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>
                <a:latin typeface="SassonPrimary" panose="00000400000000000000" pitchFamily="2" charset="0"/>
              </a:rPr>
              <a:t>Review – a chance to practise and consolidate what has already been learnt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>
                <a:latin typeface="SassonPrimary" panose="00000400000000000000" pitchFamily="2" charset="0"/>
              </a:rPr>
              <a:t>Teach – introducing the new sound / tricky word for that day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>
                <a:latin typeface="SassonPrimary" panose="00000400000000000000" pitchFamily="2" charset="0"/>
              </a:rPr>
              <a:t>Practise – practising the new sound/tricky word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>
                <a:latin typeface="SassonPrimary" panose="00000400000000000000" pitchFamily="2" charset="0"/>
              </a:rPr>
              <a:t>Apply – opportunities to use the new sound/ tricky word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>
                <a:latin typeface="SassonPrimary" panose="00000400000000000000" pitchFamily="2" charset="0"/>
              </a:rPr>
              <a:t>Lessons are active, inclusive and fun!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SassonPrimary" panose="00000400000000000000" pitchFamily="2" charset="0"/>
              </a:rPr>
              <a:t>Phase 2 – enunciation </a:t>
            </a:r>
            <a:endParaRPr lang="en-US" altLang="en-US" smtClean="0">
              <a:latin typeface="SassonPrimary" panose="00000400000000000000" pitchFamily="2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sz="4000" dirty="0" smtClean="0">
                <a:latin typeface="SassonPrimary" panose="00000400000000000000" pitchFamily="2" charset="0"/>
              </a:rPr>
              <a:t>Phonemes are taught in particular way to ensure consistency when sounding out </a:t>
            </a:r>
          </a:p>
          <a:p>
            <a:pPr eaLnBrk="1" hangingPunct="1">
              <a:defRPr/>
            </a:pPr>
            <a:r>
              <a:rPr lang="en-GB" altLang="en-US" sz="4000" dirty="0" smtClean="0">
                <a:latin typeface="SassonPrimary" panose="00000400000000000000" pitchFamily="2" charset="0"/>
              </a:rPr>
              <a:t>The sound is learnt in conjunction with an action from the Storytime Phonics scheme of work</a:t>
            </a:r>
          </a:p>
          <a:p>
            <a:pPr eaLnBrk="1" hangingPunct="1">
              <a:defRPr/>
            </a:pPr>
            <a:endParaRPr lang="en-GB" altLang="en-US" sz="4000" dirty="0">
              <a:latin typeface="SassonPrimary" panose="00000400000000000000" pitchFamily="2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GB" altLang="en-US" sz="4000" dirty="0" smtClean="0">
                <a:latin typeface="SassonPrimary" panose="00000400000000000000" pitchFamily="2" charset="0"/>
                <a:hlinkClick r:id="rId3"/>
              </a:rPr>
              <a:t>Articulation of Phonemes - YouTube</a:t>
            </a:r>
            <a:endParaRPr lang="en-GB" altLang="en-US" sz="4000" dirty="0" smtClean="0">
              <a:latin typeface="SassonPrimary" panose="000004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altLang="en-US" sz="7200" smtClean="0">
                <a:latin typeface="SassonPrimary" panose="00000400000000000000" pitchFamily="2" charset="0"/>
              </a:rPr>
              <a:t>        </a:t>
            </a:r>
            <a:r>
              <a:rPr lang="en-GB" altLang="en-US" sz="9600" smtClean="0">
                <a:latin typeface="SassonPrimary" panose="00000400000000000000" pitchFamily="2" charset="0"/>
              </a:rPr>
              <a:t>c  a  t</a:t>
            </a:r>
          </a:p>
          <a:p>
            <a:pPr marL="0" indent="0" algn="ctr">
              <a:buFontTx/>
              <a:buNone/>
            </a:pPr>
            <a:endParaRPr lang="en-GB" altLang="en-US" sz="2400" smtClean="0">
              <a:latin typeface="SassonPrimary" panose="00000400000000000000" pitchFamily="2" charset="0"/>
            </a:endParaRPr>
          </a:p>
          <a:p>
            <a:pPr marL="0" indent="0" algn="ctr">
              <a:buFontTx/>
              <a:buNone/>
            </a:pPr>
            <a:r>
              <a:rPr lang="en-GB" altLang="en-US" sz="9600" smtClean="0">
                <a:latin typeface="SassonPrimary" panose="00000400000000000000" pitchFamily="2" charset="0"/>
              </a:rPr>
              <a:t>sh o p </a:t>
            </a:r>
          </a:p>
        </p:txBody>
      </p:sp>
      <p:sp>
        <p:nvSpPr>
          <p:cNvPr id="4" name="Oval 3"/>
          <p:cNvSpPr/>
          <p:nvPr/>
        </p:nvSpPr>
        <p:spPr>
          <a:xfrm>
            <a:off x="2987675" y="3175000"/>
            <a:ext cx="288925" cy="2889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4230688" y="3175000"/>
            <a:ext cx="288925" cy="2889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580063" y="3184525"/>
            <a:ext cx="287337" cy="2889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672013" y="5516563"/>
            <a:ext cx="287337" cy="2889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494338" y="5516563"/>
            <a:ext cx="287337" cy="2889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3132138" y="5516563"/>
            <a:ext cx="7191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7417" name="TextBox 11"/>
          <p:cNvSpPr txBox="1">
            <a:spLocks noChangeArrowheads="1"/>
          </p:cNvSpPr>
          <p:nvPr/>
        </p:nvSpPr>
        <p:spPr bwMode="auto">
          <a:xfrm>
            <a:off x="323850" y="260350"/>
            <a:ext cx="8712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0">
                <a:latin typeface="SassonPrimary" panose="00000400000000000000" pitchFamily="2" charset="0"/>
              </a:rPr>
              <a:t>What are sound buttons?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6600" smtClean="0">
                <a:latin typeface="SassonPrimary" panose="00000400000000000000" pitchFamily="2" charset="0"/>
              </a:rPr>
              <a:t>Tricky Troll Words 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smtClean="0">
                <a:latin typeface="SassonPrimary" panose="00000400000000000000" pitchFamily="2" charset="0"/>
              </a:rPr>
              <a:t>These are words that children can’t sound for example ‘the’, ‘no’, ‘go’, ‘to’ </a:t>
            </a:r>
          </a:p>
          <a:p>
            <a:r>
              <a:rPr lang="en-GB" altLang="en-US" sz="2800" smtClean="0">
                <a:latin typeface="SassonPrimary" panose="00000400000000000000" pitchFamily="2" charset="0"/>
              </a:rPr>
              <a:t>These are taught in order according to ‘Letters and Sounds’ and the words we are learning are detailed on the weekly Parent Information sheet</a:t>
            </a:r>
          </a:p>
          <a:p>
            <a:r>
              <a:rPr lang="en-GB" altLang="en-US" sz="2800" smtClean="0">
                <a:latin typeface="SassonPrimary" panose="00000400000000000000" pitchFamily="2" charset="0"/>
              </a:rPr>
              <a:t>Children have to use the ‘look and learn’ method to read them</a:t>
            </a:r>
          </a:p>
          <a:p>
            <a:r>
              <a:rPr lang="en-GB" altLang="en-US" sz="2800" smtClean="0">
                <a:latin typeface="SassonPrimary" panose="00000400000000000000" pitchFamily="2" charset="0"/>
              </a:rPr>
              <a:t>In Storytime Phonics they are taught with the use of the troll puppet </a:t>
            </a:r>
          </a:p>
          <a:p>
            <a:r>
              <a:rPr lang="en-GB" altLang="en-US" sz="2800" smtClean="0">
                <a:latin typeface="SassonPrimary" panose="00000400000000000000" pitchFamily="2" charset="0"/>
              </a:rPr>
              <a:t>The best way to learn is practise, practise, practise!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617</Words>
  <Application>Microsoft Office PowerPoint</Application>
  <PresentationFormat>On-screen Show (4:3)</PresentationFormat>
  <Paragraphs>83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Comic Sans MS</vt:lpstr>
      <vt:lpstr>SassonPrimary</vt:lpstr>
      <vt:lpstr>Default Design</vt:lpstr>
      <vt:lpstr>Welcome to Reception Phonics Workshop </vt:lpstr>
      <vt:lpstr>Letters and Sounds - background </vt:lpstr>
      <vt:lpstr>Phonics in Foundation Stage</vt:lpstr>
      <vt:lpstr>PowerPoint Presentation</vt:lpstr>
      <vt:lpstr> </vt:lpstr>
      <vt:lpstr>What does a phonics lesson look like in Reception?</vt:lpstr>
      <vt:lpstr>Phase 2 – enunciation </vt:lpstr>
      <vt:lpstr>PowerPoint Presentation</vt:lpstr>
      <vt:lpstr>Tricky Troll Words </vt:lpstr>
      <vt:lpstr>Reading Books and Book Bands </vt:lpstr>
      <vt:lpstr>Don’t forget…..</vt:lpstr>
    </vt:vector>
  </TitlesOfParts>
  <Company>CCC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mallen</dc:creator>
  <cp:lastModifiedBy>Ruth Platt</cp:lastModifiedBy>
  <cp:revision>49</cp:revision>
  <cp:lastPrinted>2016-10-31T15:49:32Z</cp:lastPrinted>
  <dcterms:created xsi:type="dcterms:W3CDTF">2011-10-19T11:41:42Z</dcterms:created>
  <dcterms:modified xsi:type="dcterms:W3CDTF">2020-11-27T10:02:09Z</dcterms:modified>
</cp:coreProperties>
</file>