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9" r:id="rId3"/>
  </p:sldMasterIdLst>
  <p:notesMasterIdLst>
    <p:notesMasterId r:id="rId21"/>
  </p:notesMasterIdLst>
  <p:sldIdLst>
    <p:sldId id="272" r:id="rId4"/>
    <p:sldId id="256" r:id="rId5"/>
    <p:sldId id="257" r:id="rId6"/>
    <p:sldId id="258" r:id="rId7"/>
    <p:sldId id="259" r:id="rId8"/>
    <p:sldId id="260" r:id="rId9"/>
    <p:sldId id="261" r:id="rId10"/>
    <p:sldId id="262" r:id="rId11"/>
    <p:sldId id="263" r:id="rId12"/>
    <p:sldId id="264" r:id="rId13"/>
    <p:sldId id="265" r:id="rId14"/>
    <p:sldId id="273" r:id="rId15"/>
    <p:sldId id="266" r:id="rId16"/>
    <p:sldId id="267" r:id="rId17"/>
    <p:sldId id="268" r:id="rId18"/>
    <p:sldId id="269" r:id="rId19"/>
    <p:sldId id="27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01" autoAdjust="0"/>
  </p:normalViewPr>
  <p:slideViewPr>
    <p:cSldViewPr snapToGrid="0" snapToObjects="1">
      <p:cViewPr varScale="1">
        <p:scale>
          <a:sx n="75" d="100"/>
          <a:sy n="75" d="100"/>
        </p:scale>
        <p:origin x="792"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B714A-38CD-47C1-A32E-19C7E07D1CAC}" type="datetimeFigureOut">
              <a:rPr lang="en-GB" smtClean="0"/>
              <a:t>07/07/2020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22D08-19F5-4380-83DC-BC28FBFA1217}" type="slidenum">
              <a:rPr lang="en-GB" smtClean="0"/>
              <a:t>‹#›</a:t>
            </a:fld>
            <a:endParaRPr lang="en-GB"/>
          </a:p>
        </p:txBody>
      </p:sp>
    </p:spTree>
    <p:extLst>
      <p:ext uri="{BB962C8B-B14F-4D97-AF65-F5344CB8AC3E}">
        <p14:creationId xmlns:p14="http://schemas.microsoft.com/office/powerpoint/2010/main" val="59962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B0E1C-CE46-4A78-9536-55C72E13957E}"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0286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622D08-19F5-4380-83DC-BC28FBFA1217}" type="slidenum">
              <a:rPr lang="en-GB" smtClean="0"/>
              <a:t>15</a:t>
            </a:fld>
            <a:endParaRPr lang="en-GB"/>
          </a:p>
        </p:txBody>
      </p:sp>
    </p:spTree>
    <p:extLst>
      <p:ext uri="{BB962C8B-B14F-4D97-AF65-F5344CB8AC3E}">
        <p14:creationId xmlns:p14="http://schemas.microsoft.com/office/powerpoint/2010/main" val="134910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D845B34-D9A4-104B-B242-6AE629C5360B}"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338750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D845B34-D9A4-104B-B242-6AE629C5360B}"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277202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D845B34-D9A4-104B-B242-6AE629C5360B}"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47525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E6CEF4-1391-44A7-9220-F61408833D56}"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0407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8E7712-EEB8-4AE1-8F30-AA8C1D16F12B}"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4665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1594BF-2300-41FE-9EF5-F1D7ECB5712E}"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412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6E2C78-9403-4E6D-85E0-8AC6610BA201}"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51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B6E4F6-F9B9-434E-84D4-42F17EBCAA6A}"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1098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7039C0-8704-4E3D-8A47-B2592699D083}"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870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6CD304-18B3-47FD-AE66-786486E38D34}"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3572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80FAD9-5D95-41E6-8B38-AC415F0B0DDB}"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3208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D845B34-D9A4-104B-B242-6AE629C5360B}"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3286668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38B369-8FED-43D1-909F-408DB3359135}"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936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9C7C25-6B2E-41C0-AD6A-F8FF93E06426}"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410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D9AF63-05D1-4F81-A417-6D5AA54E1207}"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93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8229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588"/>
            <a:ext cx="8229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AECD3A-7CA1-4A3E-BAC9-70F41E379F27}"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5707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675CD5-D1C1-4550-BE51-132921D3D2C6}"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030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Tx" preserve="1">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7200" y="3938588"/>
            <a:ext cx="4038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half" idx="3"/>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4B13AE-63F5-48D0-8B66-688CF5C133D6}"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4831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A55B82-FCFB-4752-9A31-A454A046A185}"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055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441C1B-C981-45BB-8B28-F3A3C42AE6D5}"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3191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reserve="1">
  <p:cSld name="Titre et 2 contenus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half" idx="3"/>
          </p:nvPr>
        </p:nvSpPr>
        <p:spPr>
          <a:xfrm>
            <a:off x="457200" y="3938588"/>
            <a:ext cx="8229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821097-AC0C-4FB5-A82D-9049745B552B}"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949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9C2DED-6C33-465B-9B8B-C19A2E745795}"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774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D845B34-D9A4-104B-B242-6AE629C5360B}" type="datetimeFigureOut">
              <a:rPr lang="en-US" smtClean="0"/>
              <a:t>7/7/2020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1059010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9B25C2-6B26-4266-9825-894664108EE1}"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842704-1311-4AE3-B3BE-433D83928BD9}"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53472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47F5E-6A13-4FD8-AC9E-DAEB3DE96C14}"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D01DC1-8EDF-4307-8054-2F69E136A394}"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37493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D12AA48-4956-4611-87EB-D924A64DF8C1}"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200BFB-02F0-4153-961C-4D87B5E3845D}"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04710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8B5E5D-F320-4F08-88FB-CCD087D77EFB}"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52D1C8-E7A4-4379-9FE0-79F923BB05BD}"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8195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3840CF-04EB-4FB4-87DD-BB1839FBACE6}"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3DEE58-329C-43B7-8440-AB80E3DC99D5}"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33983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53A3F0-8194-4395-A539-D208AFB58296}"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CBF99D-CC85-4ACE-988D-9FEDE77D3CD2}"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2734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38F7EF-3435-43A2-9A74-E62162A08068}"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085ADF-D75A-474D-AD41-5FEE2B90BB99}"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77349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FCF777-C9E9-4FFD-A1FF-C03C8D9BD129}"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0A152F-9DB0-4B97-B173-4C7F2DEAC250}"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698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DF04EE9-F470-4D64-9670-3DE95A18503A}"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948FBE-947A-41F8-9E4D-F959AEAED3AE}"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2906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90E122-A419-4E4B-9F61-FD13E2C0177A}"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B697E3-034F-4B0B-B405-1F733DFE0450}"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5507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D845B34-D9A4-104B-B242-6AE629C5360B}"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124957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DB4DD6-BB85-468D-8BA7-706803C377CF}"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63969-34ED-4EE1-A10A-66496E5BE026}"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2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D845B34-D9A4-104B-B242-6AE629C5360B}" type="datetimeFigureOut">
              <a:rPr lang="en-US" smtClean="0"/>
              <a:t>7/7/2020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211794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D845B34-D9A4-104B-B242-6AE629C5360B}" type="datetimeFigureOut">
              <a:rPr lang="en-US" smtClean="0"/>
              <a:t>7/7/2020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269598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45B34-D9A4-104B-B242-6AE629C5360B}" type="datetimeFigureOut">
              <a:rPr lang="en-US" smtClean="0"/>
              <a:t>7/7/2020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264795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D845B34-D9A4-104B-B242-6AE629C5360B}"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317957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D845B34-D9A4-104B-B242-6AE629C5360B}"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369312-5440-3F4D-8045-049441C5963C}" type="slidenum">
              <a:rPr lang="en-US" smtClean="0"/>
              <a:t>‹#›</a:t>
            </a:fld>
            <a:endParaRPr lang="en-US"/>
          </a:p>
        </p:txBody>
      </p:sp>
    </p:spTree>
    <p:extLst>
      <p:ext uri="{BB962C8B-B14F-4D97-AF65-F5344CB8AC3E}">
        <p14:creationId xmlns:p14="http://schemas.microsoft.com/office/powerpoint/2010/main" val="284726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45B34-D9A4-104B-B242-6AE629C5360B}" type="datetimeFigureOut">
              <a:rPr lang="en-US" smtClean="0"/>
              <a:t>7/7/2020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69312-5440-3F4D-8045-049441C5963C}" type="slidenum">
              <a:rPr lang="en-US" smtClean="0"/>
              <a:t>‹#›</a:t>
            </a:fld>
            <a:endParaRPr lang="en-US"/>
          </a:p>
        </p:txBody>
      </p:sp>
    </p:spTree>
    <p:extLst>
      <p:ext uri="{BB962C8B-B14F-4D97-AF65-F5344CB8AC3E}">
        <p14:creationId xmlns:p14="http://schemas.microsoft.com/office/powerpoint/2010/main" val="2375447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fr-F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fr-FR" smtClean="0"/>
              <a:t>Click to edit Master text styles</a:t>
            </a:r>
          </a:p>
          <a:p>
            <a:pPr lvl="1"/>
            <a:r>
              <a:rPr lang="en-GB" altLang="fr-FR" smtClean="0"/>
              <a:t>Second level</a:t>
            </a:r>
          </a:p>
          <a:p>
            <a:pPr lvl="2"/>
            <a:r>
              <a:rPr lang="en-GB" altLang="fr-FR" smtClean="0"/>
              <a:t>Third level</a:t>
            </a:r>
          </a:p>
          <a:p>
            <a:pPr lvl="3"/>
            <a:r>
              <a:rPr lang="en-GB" altLang="fr-FR" smtClean="0"/>
              <a:t>Fourth level</a:t>
            </a:r>
          </a:p>
          <a:p>
            <a:pPr lvl="4"/>
            <a:r>
              <a:rPr lang="en-GB" altLang="fr-F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A38B43-FA4F-4045-B8D5-3C810E673977}" type="slidenum">
              <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567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662B3-FFA1-4320-9FA3-CE7CE6A26F88}" type="datetimeFigureOut">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62E3E2-37AD-4735-B423-2FC40A1426E0}" type="slidenum">
              <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04375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Hldea1MoWbQ" TargetMode="External"/><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teteamodeler.com/activite/collage/cocarde-14-juillet.asp" TargetMode="External"/><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aN2beEyz4ZI" TargetMode="External"/><Relationship Id="rId2" Type="http://schemas.openxmlformats.org/officeDocument/2006/relationships/hyperlink" Target="https://www.youtube.com/watch?v=xKIh1D96Ymg" TargetMode="Externa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60350"/>
            <a:ext cx="8229600" cy="1143000"/>
          </a:xfrm>
        </p:spPr>
        <p:txBody>
          <a:bodyPr/>
          <a:lstStyle/>
          <a:p>
            <a:pPr algn="ctr" eaLnBrk="1" hangingPunct="1"/>
            <a:r>
              <a:rPr lang="en-GB" altLang="en-US" b="1" dirty="0" err="1">
                <a:solidFill>
                  <a:srgbClr val="00B0F0"/>
                </a:solidFill>
                <a:latin typeface="Tw Cen MT" panose="020B0602020104020603" pitchFamily="34" charset="0"/>
              </a:rPr>
              <a:t>Quelle</a:t>
            </a:r>
            <a:r>
              <a:rPr lang="en-GB" altLang="en-US" b="1" dirty="0">
                <a:latin typeface="Tw Cen MT" panose="020B0602020104020603" pitchFamily="34" charset="0"/>
              </a:rPr>
              <a:t> </a:t>
            </a:r>
            <a:r>
              <a:rPr lang="en-GB" altLang="en-US" b="1" dirty="0" err="1">
                <a:solidFill>
                  <a:srgbClr val="FF0066"/>
                </a:solidFill>
                <a:latin typeface="Tw Cen MT" panose="020B0602020104020603" pitchFamily="34" charset="0"/>
              </a:rPr>
              <a:t>est</a:t>
            </a:r>
            <a:r>
              <a:rPr lang="en-GB" altLang="en-US" b="1" dirty="0">
                <a:latin typeface="Tw Cen MT" panose="020B0602020104020603" pitchFamily="34" charset="0"/>
              </a:rPr>
              <a:t> </a:t>
            </a:r>
            <a:r>
              <a:rPr lang="en-GB" altLang="en-US" b="1" dirty="0">
                <a:solidFill>
                  <a:srgbClr val="00B050"/>
                </a:solidFill>
                <a:latin typeface="Tw Cen MT" panose="020B0602020104020603" pitchFamily="34" charset="0"/>
              </a:rPr>
              <a:t>la date </a:t>
            </a:r>
            <a:r>
              <a:rPr lang="en-GB" altLang="en-US" b="1" dirty="0" err="1">
                <a:solidFill>
                  <a:srgbClr val="7030A0"/>
                </a:solidFill>
                <a:latin typeface="Tw Cen MT" panose="020B0602020104020603" pitchFamily="34" charset="0"/>
              </a:rPr>
              <a:t>aujourd’hui</a:t>
            </a:r>
            <a:r>
              <a:rPr lang="en-GB" altLang="en-US" b="1" dirty="0">
                <a:latin typeface="Tw Cen MT" panose="020B0602020104020603" pitchFamily="34" charset="0"/>
              </a:rPr>
              <a:t>?</a:t>
            </a:r>
          </a:p>
        </p:txBody>
      </p:sp>
      <p:sp>
        <p:nvSpPr>
          <p:cNvPr id="6" name="TextBox 5"/>
          <p:cNvSpPr txBox="1">
            <a:spLocks noChangeArrowheads="1"/>
          </p:cNvSpPr>
          <p:nvPr/>
        </p:nvSpPr>
        <p:spPr bwMode="auto">
          <a:xfrm>
            <a:off x="323850" y="5572125"/>
            <a:ext cx="422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jour = </a:t>
            </a:r>
            <a:r>
              <a:rPr kumimoji="0" lang="en-GB" alt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day</a:t>
            </a:r>
            <a:endParaRPr kumimoji="0" lang="en-GB"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a:spLocks noChangeArrowheads="1"/>
          </p:cNvSpPr>
          <p:nvPr/>
        </p:nvSpPr>
        <p:spPr bwMode="auto">
          <a:xfrm>
            <a:off x="323850" y="6148388"/>
            <a:ext cx="422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date = </a:t>
            </a:r>
            <a:r>
              <a:rPr kumimoji="0" lang="en-GB" altLang="en-US" sz="32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date</a:t>
            </a:r>
            <a:endParaRPr kumimoji="0" lang="en-GB" alt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5" name="TextBox 14"/>
          <p:cNvSpPr txBox="1">
            <a:spLocks noChangeArrowheads="1"/>
          </p:cNvSpPr>
          <p:nvPr/>
        </p:nvSpPr>
        <p:spPr bwMode="auto">
          <a:xfrm>
            <a:off x="2798763" y="5508625"/>
            <a:ext cx="4221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mois</a:t>
            </a:r>
            <a:r>
              <a:rPr kumimoji="0" lang="en-GB" alt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 </a:t>
            </a:r>
            <a:r>
              <a:rPr kumimoji="0" lang="en-GB" altLang="en-US" sz="3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month</a:t>
            </a:r>
            <a:endParaRPr kumimoji="0" lang="en-GB" alt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7" name="TextBox 16"/>
          <p:cNvSpPr txBox="1">
            <a:spLocks noChangeArrowheads="1"/>
          </p:cNvSpPr>
          <p:nvPr/>
        </p:nvSpPr>
        <p:spPr bwMode="auto">
          <a:xfrm>
            <a:off x="2843213" y="6075363"/>
            <a:ext cx="4222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2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aujourd’hui</a:t>
            </a:r>
            <a:r>
              <a:rPr kumimoji="0" lang="en-GB" alt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 </a:t>
            </a:r>
            <a:r>
              <a:rPr kumimoji="0" lang="en-GB" altLang="en-US" sz="32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today</a:t>
            </a:r>
            <a:endParaRPr kumimoji="0" lang="en-GB" altLang="en-US" sz="32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2" name="2.1_quelle_est_la_date_aujourdh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478" y="260350"/>
            <a:ext cx="609600" cy="609600"/>
          </a:xfrm>
          <a:prstGeom prst="rect">
            <a:avLst/>
          </a:prstGeom>
        </p:spPr>
      </p:pic>
      <p:sp>
        <p:nvSpPr>
          <p:cNvPr id="4" name="TextBox 3"/>
          <p:cNvSpPr txBox="1"/>
          <p:nvPr/>
        </p:nvSpPr>
        <p:spPr>
          <a:xfrm>
            <a:off x="3711893" y="1815406"/>
            <a:ext cx="1666240" cy="923330"/>
          </a:xfrm>
          <a:prstGeom prst="rect">
            <a:avLst/>
          </a:prstGeom>
          <a:noFill/>
        </p:spPr>
        <p:txBody>
          <a:bodyPr wrap="square" rtlCol="0">
            <a:spAutoFit/>
          </a:bodyPr>
          <a:lstStyle/>
          <a:p>
            <a:r>
              <a:rPr lang="en-US" sz="5400" dirty="0" smtClean="0">
                <a:solidFill>
                  <a:srgbClr val="00B050"/>
                </a:solidFill>
              </a:rPr>
              <a:t>14</a:t>
            </a:r>
            <a:endParaRPr lang="en-GB" sz="5400" dirty="0">
              <a:solidFill>
                <a:srgbClr val="00B050"/>
              </a:solidFill>
            </a:endParaRPr>
          </a:p>
        </p:txBody>
      </p:sp>
      <p:sp>
        <p:nvSpPr>
          <p:cNvPr id="7" name="TextBox 6"/>
          <p:cNvSpPr txBox="1"/>
          <p:nvPr/>
        </p:nvSpPr>
        <p:spPr>
          <a:xfrm>
            <a:off x="4545013" y="1453734"/>
            <a:ext cx="2123440" cy="1754326"/>
          </a:xfrm>
          <a:prstGeom prst="rect">
            <a:avLst/>
          </a:prstGeom>
          <a:noFill/>
        </p:spPr>
        <p:txBody>
          <a:bodyPr wrap="square" rtlCol="0">
            <a:spAutoFit/>
          </a:bodyPr>
          <a:lstStyle/>
          <a:p>
            <a:pPr algn="ctr"/>
            <a:r>
              <a:rPr lang="en-US" sz="5400" dirty="0" smtClean="0"/>
              <a:t>July</a:t>
            </a:r>
          </a:p>
          <a:p>
            <a:pPr algn="ctr"/>
            <a:r>
              <a:rPr lang="en-US" sz="5400" dirty="0" err="1" smtClean="0">
                <a:solidFill>
                  <a:srgbClr val="FFC000"/>
                </a:solidFill>
              </a:rPr>
              <a:t>juillet</a:t>
            </a:r>
            <a:endParaRPr lang="en-GB" sz="5400" dirty="0">
              <a:solidFill>
                <a:srgbClr val="FFC000"/>
              </a:solidFill>
            </a:endParaRPr>
          </a:p>
        </p:txBody>
      </p:sp>
      <p:sp>
        <p:nvSpPr>
          <p:cNvPr id="9" name="TextBox 8"/>
          <p:cNvSpPr txBox="1"/>
          <p:nvPr/>
        </p:nvSpPr>
        <p:spPr>
          <a:xfrm>
            <a:off x="486568" y="1415455"/>
            <a:ext cx="3262471" cy="1754326"/>
          </a:xfrm>
          <a:prstGeom prst="rect">
            <a:avLst/>
          </a:prstGeom>
          <a:noFill/>
        </p:spPr>
        <p:txBody>
          <a:bodyPr wrap="square" rtlCol="0">
            <a:spAutoFit/>
          </a:bodyPr>
          <a:lstStyle/>
          <a:p>
            <a:pPr algn="ctr"/>
            <a:r>
              <a:rPr lang="en-US" sz="5400" dirty="0" smtClean="0"/>
              <a:t>Tuesday</a:t>
            </a:r>
          </a:p>
          <a:p>
            <a:pPr algn="ctr"/>
            <a:r>
              <a:rPr lang="en-US" sz="5400" dirty="0" err="1" smtClean="0">
                <a:solidFill>
                  <a:srgbClr val="FF0000"/>
                </a:solidFill>
              </a:rPr>
              <a:t>mardi</a:t>
            </a:r>
            <a:endParaRPr lang="en-GB" sz="5400" dirty="0">
              <a:solidFill>
                <a:srgbClr val="FF0000"/>
              </a:solidFill>
            </a:endParaRPr>
          </a:p>
        </p:txBody>
      </p:sp>
      <p:sp>
        <p:nvSpPr>
          <p:cNvPr id="10" name="TextBox 9"/>
          <p:cNvSpPr txBox="1"/>
          <p:nvPr/>
        </p:nvSpPr>
        <p:spPr>
          <a:xfrm>
            <a:off x="6986272" y="2102742"/>
            <a:ext cx="1666875" cy="923330"/>
          </a:xfrm>
          <a:prstGeom prst="rect">
            <a:avLst/>
          </a:prstGeom>
          <a:noFill/>
        </p:spPr>
        <p:txBody>
          <a:bodyPr wrap="square" rtlCol="0">
            <a:spAutoFit/>
          </a:bodyPr>
          <a:lstStyle/>
          <a:p>
            <a:r>
              <a:rPr lang="en-US" sz="5400" dirty="0" smtClean="0"/>
              <a:t>2020</a:t>
            </a:r>
            <a:endParaRPr lang="en-GB" sz="5400" dirty="0"/>
          </a:p>
        </p:txBody>
      </p:sp>
      <p:sp>
        <p:nvSpPr>
          <p:cNvPr id="12" name="TextBox 11"/>
          <p:cNvSpPr txBox="1"/>
          <p:nvPr/>
        </p:nvSpPr>
        <p:spPr>
          <a:xfrm>
            <a:off x="5821680" y="5483542"/>
            <a:ext cx="2865120" cy="584775"/>
          </a:xfrm>
          <a:prstGeom prst="rect">
            <a:avLst/>
          </a:prstGeom>
          <a:noFill/>
        </p:spPr>
        <p:txBody>
          <a:bodyPr wrap="square" rtlCol="0">
            <a:spAutoFit/>
          </a:bodyPr>
          <a:lstStyle/>
          <a:p>
            <a:r>
              <a:rPr lang="en-US" sz="3200" b="1" dirty="0" err="1" smtClean="0">
                <a:solidFill>
                  <a:srgbClr val="0070C0"/>
                </a:solidFill>
                <a:latin typeface="Arial" panose="020B0604020202020204" pitchFamily="34" charset="0"/>
                <a:cs typeface="Arial" panose="020B0604020202020204" pitchFamily="34" charset="0"/>
              </a:rPr>
              <a:t>Quelle</a:t>
            </a:r>
            <a:r>
              <a:rPr lang="en-US" sz="3200" b="1" dirty="0" smtClean="0">
                <a:solidFill>
                  <a:srgbClr val="0070C0"/>
                </a:solidFill>
                <a:latin typeface="Arial" panose="020B0604020202020204" pitchFamily="34" charset="0"/>
                <a:cs typeface="Arial" panose="020B0604020202020204" pitchFamily="34" charset="0"/>
              </a:rPr>
              <a:t>=what</a:t>
            </a:r>
            <a:endParaRPr lang="en-GB" sz="3200" b="1" dirty="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6986272" y="6050280"/>
            <a:ext cx="1791968" cy="584775"/>
          </a:xfrm>
          <a:prstGeom prst="rect">
            <a:avLst/>
          </a:prstGeom>
          <a:noFill/>
        </p:spPr>
        <p:txBody>
          <a:bodyPr wrap="square" rtlCol="0">
            <a:spAutoFit/>
          </a:bodyPr>
          <a:lstStyle/>
          <a:p>
            <a:r>
              <a:rPr lang="en-US" sz="3200" b="1" dirty="0">
                <a:solidFill>
                  <a:srgbClr val="FF0066"/>
                </a:solidFill>
                <a:latin typeface="Arial" panose="020B0604020202020204" pitchFamily="34" charset="0"/>
                <a:cs typeface="Arial" panose="020B0604020202020204" pitchFamily="34" charset="0"/>
              </a:rPr>
              <a:t>e</a:t>
            </a:r>
            <a:r>
              <a:rPr lang="en-US" sz="3200" b="1" dirty="0" smtClean="0">
                <a:solidFill>
                  <a:srgbClr val="FF0066"/>
                </a:solidFill>
                <a:latin typeface="Arial" panose="020B0604020202020204" pitchFamily="34" charset="0"/>
                <a:cs typeface="Arial" panose="020B0604020202020204" pitchFamily="34" charset="0"/>
              </a:rPr>
              <a:t>st = is</a:t>
            </a:r>
            <a:endParaRPr lang="en-GB" sz="3200" b="1" dirty="0">
              <a:solidFill>
                <a:srgbClr val="FF0066"/>
              </a:solidFill>
              <a:latin typeface="Arial" panose="020B0604020202020204" pitchFamily="34" charset="0"/>
              <a:cs typeface="Arial" panose="020B0604020202020204" pitchFamily="34" charset="0"/>
            </a:endParaRPr>
          </a:p>
        </p:txBody>
      </p:sp>
      <p:sp>
        <p:nvSpPr>
          <p:cNvPr id="16" name="TextBox 15"/>
          <p:cNvSpPr txBox="1"/>
          <p:nvPr/>
        </p:nvSpPr>
        <p:spPr>
          <a:xfrm>
            <a:off x="904240" y="3332321"/>
            <a:ext cx="7670800" cy="1938992"/>
          </a:xfrm>
          <a:prstGeom prst="rect">
            <a:avLst/>
          </a:prstGeom>
          <a:noFill/>
        </p:spPr>
        <p:txBody>
          <a:bodyPr wrap="square" rtlCol="0">
            <a:spAutoFit/>
          </a:bodyPr>
          <a:lstStyle/>
          <a:p>
            <a:r>
              <a:rPr lang="en-US" sz="4000" dirty="0" smtClean="0">
                <a:latin typeface="Ink Free" panose="03080402000500000000" pitchFamily="66" charset="0"/>
              </a:rPr>
              <a:t>The 14</a:t>
            </a:r>
            <a:r>
              <a:rPr lang="en-US" sz="4000" baseline="30000" dirty="0" smtClean="0">
                <a:latin typeface="Ink Free" panose="03080402000500000000" pitchFamily="66" charset="0"/>
              </a:rPr>
              <a:t>th</a:t>
            </a:r>
            <a:r>
              <a:rPr lang="en-US" sz="4000" dirty="0" smtClean="0">
                <a:latin typeface="Ink Free" panose="03080402000500000000" pitchFamily="66" charset="0"/>
              </a:rPr>
              <a:t> of July is a very important date in France. Go to the next slide to find out why.</a:t>
            </a:r>
            <a:endParaRPr lang="en-GB" sz="4000" dirty="0">
              <a:latin typeface="Ink Free" panose="03080402000500000000" pitchFamily="66" charset="0"/>
            </a:endParaRPr>
          </a:p>
        </p:txBody>
      </p:sp>
    </p:spTree>
    <p:extLst>
      <p:ext uri="{BB962C8B-B14F-4D97-AF65-F5344CB8AC3E}">
        <p14:creationId xmlns:p14="http://schemas.microsoft.com/office/powerpoint/2010/main" val="112566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90"/>
                                          </p:val>
                                        </p:tav>
                                        <p:tav tm="100000">
                                          <p:val>
                                            <p:fltVal val="0"/>
                                          </p:val>
                                        </p:tav>
                                      </p:tavLst>
                                    </p:anim>
                                    <p:animEffect transition="in" filter="fade">
                                      <p:cBhvr>
                                        <p:cTn id="6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2" fill="hold" display="0">
                  <p:stCondLst>
                    <p:cond delay="indefinite"/>
                  </p:stCondLst>
                  <p:endCondLst>
                    <p:cond evt="onStopAudio" delay="0">
                      <p:tgtEl>
                        <p:sldTgt/>
                      </p:tgtEl>
                    </p:cond>
                  </p:endCondLst>
                </p:cTn>
                <p:tgtEl>
                  <p:spTgt spid="2"/>
                </p:tgtEl>
              </p:cMediaNode>
            </p:audio>
            <p:seq concurrent="1" nextAc="seek">
              <p:cTn id="63" restart="whenNotActive" fill="hold" evtFilter="cancelBubble" nodeType="interactiveSeq">
                <p:stCondLst>
                  <p:cond evt="onClick" delay="0">
                    <p:tgtEl>
                      <p:spTgt spid="3074"/>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906" fill="hold"/>
                                        <p:tgtEl>
                                          <p:spTgt spid="2"/>
                                        </p:tgtEl>
                                      </p:cBhvr>
                                    </p:cmd>
                                  </p:childTnLst>
                                </p:cTn>
                              </p:par>
                            </p:childTnLst>
                          </p:cTn>
                        </p:par>
                      </p:childTnLst>
                    </p:cTn>
                  </p:par>
                </p:childTnLst>
              </p:cTn>
              <p:nextCondLst>
                <p:cond evt="onClick" delay="0">
                  <p:tgtEl>
                    <p:spTgt spid="3074"/>
                  </p:tgtEl>
                </p:cond>
              </p:nextCondLst>
            </p:seq>
          </p:childTnLst>
        </p:cTn>
      </p:par>
    </p:tnLst>
    <p:bldLst>
      <p:bldP spid="6" grpId="0"/>
      <p:bldP spid="13" grpId="0"/>
      <p:bldP spid="15" grpId="0"/>
      <p:bldP spid="17" grpId="0"/>
      <p:bldP spid="4" grpId="0"/>
      <p:bldP spid="7" grpId="0"/>
      <p:bldP spid="9" grpId="0"/>
      <p:bldP spid="10" grpId="0"/>
      <p:bldP spid="12" grpId="0"/>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people celebrate Bastille Day?</a:t>
            </a:r>
            <a:endParaRPr lang="en-US" dirty="0"/>
          </a:p>
        </p:txBody>
      </p:sp>
      <p:sp>
        <p:nvSpPr>
          <p:cNvPr id="3" name="Subtitle 2"/>
          <p:cNvSpPr txBox="1">
            <a:spLocks/>
          </p:cNvSpPr>
          <p:nvPr/>
        </p:nvSpPr>
        <p:spPr>
          <a:xfrm>
            <a:off x="457200" y="1417638"/>
            <a:ext cx="8418402"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Every year on the 14th July, France remembers the brave people who fought for freedom and justice for everybody in French society.  </a:t>
            </a:r>
            <a:endParaRPr lang="en-US" dirty="0" smtClean="0"/>
          </a:p>
          <a:p>
            <a:r>
              <a:rPr lang="en-US" dirty="0" smtClean="0"/>
              <a:t>As </a:t>
            </a:r>
            <a:r>
              <a:rPr lang="en-US" dirty="0"/>
              <a:t>a result of their bravery, the </a:t>
            </a:r>
            <a:r>
              <a:rPr lang="en-US" dirty="0" smtClean="0"/>
              <a:t>monarchy </a:t>
            </a:r>
            <a:r>
              <a:rPr lang="en-US" dirty="0"/>
              <a:t>was abolished and everybody, no matter how poor, was given importance and rights.  </a:t>
            </a:r>
            <a:endParaRPr lang="en-US" dirty="0" smtClean="0"/>
          </a:p>
          <a:p>
            <a:r>
              <a:rPr lang="en-US" dirty="0" smtClean="0"/>
              <a:t>That </a:t>
            </a:r>
            <a:r>
              <a:rPr lang="en-US" dirty="0"/>
              <a:t>is why the motto of France is </a:t>
            </a:r>
            <a:r>
              <a:rPr lang="en-US" i="1" dirty="0" err="1"/>
              <a:t>Liberté</a:t>
            </a:r>
            <a:r>
              <a:rPr lang="en-US" i="1" dirty="0"/>
              <a:t>, </a:t>
            </a:r>
            <a:r>
              <a:rPr lang="en-US" i="1" dirty="0" err="1"/>
              <a:t>Égalité</a:t>
            </a:r>
            <a:r>
              <a:rPr lang="en-US" i="1" dirty="0"/>
              <a:t>, </a:t>
            </a:r>
            <a:r>
              <a:rPr lang="en-US" i="1" dirty="0" err="1"/>
              <a:t>Fraternité</a:t>
            </a:r>
            <a:r>
              <a:rPr lang="en-US" i="1" dirty="0"/>
              <a:t>,</a:t>
            </a:r>
            <a:r>
              <a:rPr lang="en-US" dirty="0"/>
              <a:t> (Freedom, Equality, Brotherhood).</a:t>
            </a:r>
            <a:endParaRPr lang="en-US"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3877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440036" y="3618250"/>
            <a:ext cx="8124686" cy="32158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If you go to France on holiday you might see this picture. It is the symbol used by the French Government.</a:t>
            </a:r>
          </a:p>
          <a:p>
            <a:pPr marL="0" indent="0">
              <a:buNone/>
            </a:pPr>
            <a:r>
              <a:rPr lang="en-US" dirty="0" smtClean="0"/>
              <a:t>The </a:t>
            </a:r>
            <a:r>
              <a:rPr lang="en-US" dirty="0"/>
              <a:t>woman in </a:t>
            </a:r>
            <a:r>
              <a:rPr lang="en-US" dirty="0" smtClean="0"/>
              <a:t>the image is </a:t>
            </a:r>
            <a:r>
              <a:rPr lang="en-US" dirty="0"/>
              <a:t>called Marianne.  She is the French symbol of liberty.</a:t>
            </a:r>
            <a:endParaRPr lang="en-US"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2"/>
          <a:stretch>
            <a:fillRect/>
          </a:stretch>
        </p:blipFill>
        <p:spPr>
          <a:xfrm>
            <a:off x="2100854" y="343222"/>
            <a:ext cx="5225783" cy="3051857"/>
          </a:xfrm>
          <a:prstGeom prst="rect">
            <a:avLst/>
          </a:prstGeom>
        </p:spPr>
      </p:pic>
    </p:spTree>
    <p:extLst>
      <p:ext uri="{BB962C8B-B14F-4D97-AF65-F5344CB8AC3E}">
        <p14:creationId xmlns:p14="http://schemas.microsoft.com/office/powerpoint/2010/main" val="1343986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280" y="762318"/>
            <a:ext cx="8229600" cy="1143000"/>
          </a:xfrm>
        </p:spPr>
        <p:txBody>
          <a:bodyPr/>
          <a:lstStyle/>
          <a:p>
            <a:r>
              <a:rPr lang="en-US" dirty="0" smtClean="0"/>
              <a:t>Watch: Horrible Histories</a:t>
            </a:r>
            <a:endParaRPr lang="en-GB" dirty="0"/>
          </a:p>
        </p:txBody>
      </p:sp>
      <p:pic>
        <p:nvPicPr>
          <p:cNvPr id="4" name="Horrible_Histories_-_Season_3_-_Fabulous_French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7120" y="1905318"/>
            <a:ext cx="5191760" cy="4154082"/>
          </a:xfrm>
          <a:prstGeom prst="rect">
            <a:avLst/>
          </a:prstGeom>
        </p:spPr>
      </p:pic>
    </p:spTree>
    <p:extLst>
      <p:ext uri="{BB962C8B-B14F-4D97-AF65-F5344CB8AC3E}">
        <p14:creationId xmlns:p14="http://schemas.microsoft.com/office/powerpoint/2010/main" val="3388518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people celebrate Bastille Day?</a:t>
            </a:r>
            <a:endParaRPr lang="en-US" dirty="0"/>
          </a:p>
        </p:txBody>
      </p:sp>
      <p:sp>
        <p:nvSpPr>
          <p:cNvPr id="3" name="Subtitle 2"/>
          <p:cNvSpPr txBox="1">
            <a:spLocks/>
          </p:cNvSpPr>
          <p:nvPr/>
        </p:nvSpPr>
        <p:spPr>
          <a:xfrm>
            <a:off x="457200" y="1417638"/>
            <a:ext cx="5614640" cy="33372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French flag flies everywhere and there are celebrations and fireworks all over France.  </a:t>
            </a:r>
            <a:endParaRPr lang="en-US" sz="2400" dirty="0" smtClean="0"/>
          </a:p>
          <a:p>
            <a:endParaRPr lang="en-US" sz="2400" dirty="0"/>
          </a:p>
          <a:p>
            <a:r>
              <a:rPr lang="en-US" sz="2400" dirty="0"/>
              <a:t>The President of France holds a garden party at his residence in Paris. </a:t>
            </a:r>
            <a:endParaRPr lang="en-US" sz="2400" dirty="0" smtClean="0"/>
          </a:p>
          <a:p>
            <a:endParaRPr lang="en-US" sz="2400" dirty="0"/>
          </a:p>
          <a:p>
            <a:r>
              <a:rPr lang="en-US" sz="2400" dirty="0"/>
              <a:t>People take the day off work because it is an official holiday.  It is a great time for children and families</a:t>
            </a:r>
            <a:r>
              <a:rPr lang="en-US" sz="2000" dirty="0" smtClean="0"/>
              <a:t>.</a:t>
            </a:r>
          </a:p>
          <a:p>
            <a:endParaRPr lang="en-US" sz="2000" b="1" dirty="0"/>
          </a:p>
          <a:p>
            <a:endParaRPr lang="en-US" sz="2000"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6238240" y="1224598"/>
            <a:ext cx="1727200" cy="1293481"/>
          </a:xfrm>
          <a:prstGeom prst="rect">
            <a:avLst/>
          </a:prstGeom>
        </p:spPr>
      </p:pic>
      <p:sp>
        <p:nvSpPr>
          <p:cNvPr id="5" name="Rectangle 4"/>
          <p:cNvSpPr/>
          <p:nvPr/>
        </p:nvSpPr>
        <p:spPr>
          <a:xfrm>
            <a:off x="190137" y="5657671"/>
            <a:ext cx="4572000" cy="1200329"/>
          </a:xfrm>
          <a:prstGeom prst="rect">
            <a:avLst/>
          </a:prstGeom>
        </p:spPr>
        <p:txBody>
          <a:bodyPr>
            <a:spAutoFit/>
          </a:bodyPr>
          <a:lstStyle/>
          <a:p>
            <a:r>
              <a:rPr lang="en-GB" dirty="0" smtClean="0"/>
              <a:t>La Tour Eiffel a des </a:t>
            </a:r>
            <a:r>
              <a:rPr lang="en-GB" dirty="0" err="1" smtClean="0"/>
              <a:t>ailes</a:t>
            </a:r>
            <a:endParaRPr lang="fr-FR" dirty="0" smtClean="0">
              <a:hlinkClick r:id="rId3"/>
            </a:endParaRPr>
          </a:p>
          <a:p>
            <a:r>
              <a:rPr lang="fr-FR" dirty="0" smtClean="0">
                <a:hlinkClick r:id="rId3"/>
              </a:rPr>
              <a:t>https</a:t>
            </a:r>
            <a:r>
              <a:rPr lang="fr-FR" dirty="0">
                <a:hlinkClick r:id="rId3"/>
              </a:rPr>
              <a:t>://</a:t>
            </a:r>
            <a:r>
              <a:rPr lang="fr-FR" dirty="0" smtClean="0">
                <a:hlinkClick r:id="rId3"/>
              </a:rPr>
              <a:t>www.youtube.com/watch?v=Hldea1MoWbQ</a:t>
            </a:r>
            <a:endParaRPr lang="fr-FR" dirty="0" smtClean="0"/>
          </a:p>
          <a:p>
            <a:endParaRPr lang="fr-FR" dirty="0"/>
          </a:p>
        </p:txBody>
      </p:sp>
      <p:pic>
        <p:nvPicPr>
          <p:cNvPr id="8" name="Picture 7"/>
          <p:cNvPicPr>
            <a:picLocks noChangeAspect="1"/>
          </p:cNvPicPr>
          <p:nvPr/>
        </p:nvPicPr>
        <p:blipFill>
          <a:blip r:embed="rId4"/>
          <a:stretch>
            <a:fillRect/>
          </a:stretch>
        </p:blipFill>
        <p:spPr>
          <a:xfrm>
            <a:off x="6218477" y="2754723"/>
            <a:ext cx="1746963" cy="1361426"/>
          </a:xfrm>
          <a:prstGeom prst="rect">
            <a:avLst/>
          </a:prstGeom>
        </p:spPr>
      </p:pic>
      <p:pic>
        <p:nvPicPr>
          <p:cNvPr id="9" name="Picture 8"/>
          <p:cNvPicPr>
            <a:picLocks noChangeAspect="1"/>
          </p:cNvPicPr>
          <p:nvPr/>
        </p:nvPicPr>
        <p:blipFill>
          <a:blip r:embed="rId5"/>
          <a:stretch>
            <a:fillRect/>
          </a:stretch>
        </p:blipFill>
        <p:spPr>
          <a:xfrm>
            <a:off x="6218477" y="4352793"/>
            <a:ext cx="2678310" cy="1490350"/>
          </a:xfrm>
          <a:prstGeom prst="rect">
            <a:avLst/>
          </a:prstGeom>
        </p:spPr>
      </p:pic>
    </p:spTree>
    <p:extLst>
      <p:ext uri="{BB962C8B-B14F-4D97-AF65-F5344CB8AC3E}">
        <p14:creationId xmlns:p14="http://schemas.microsoft.com/office/powerpoint/2010/main" val="37730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people celebrate Bastille Day?</a:t>
            </a:r>
            <a:endParaRPr lang="en-US" dirty="0"/>
          </a:p>
        </p:txBody>
      </p:sp>
      <p:sp>
        <p:nvSpPr>
          <p:cNvPr id="3" name="Subtitle 2"/>
          <p:cNvSpPr txBox="1">
            <a:spLocks/>
          </p:cNvSpPr>
          <p:nvPr/>
        </p:nvSpPr>
        <p:spPr>
          <a:xfrm>
            <a:off x="457200" y="1417637"/>
            <a:ext cx="5035207" cy="458874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To celebrate 100 years after the French Revolution started, France’s most famous landmark was opened in 1889 – the Eiffel Tower!</a:t>
            </a:r>
          </a:p>
          <a:p>
            <a:r>
              <a:rPr lang="en-US" dirty="0" smtClean="0"/>
              <a:t>To celebrate 200 years the glass pyramid at the Louvre art gallery was opened in 1989!</a:t>
            </a:r>
            <a:endParaRPr lang="en-US" dirty="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5887174" y="1267136"/>
            <a:ext cx="2463705" cy="3063564"/>
          </a:xfrm>
          <a:prstGeom prst="rect">
            <a:avLst/>
          </a:prstGeom>
        </p:spPr>
      </p:pic>
      <p:pic>
        <p:nvPicPr>
          <p:cNvPr id="7" name="Picture 6"/>
          <p:cNvPicPr>
            <a:picLocks noChangeAspect="1"/>
          </p:cNvPicPr>
          <p:nvPr/>
        </p:nvPicPr>
        <p:blipFill>
          <a:blip r:embed="rId3"/>
          <a:stretch>
            <a:fillRect/>
          </a:stretch>
        </p:blipFill>
        <p:spPr>
          <a:xfrm>
            <a:off x="5887173" y="4471196"/>
            <a:ext cx="2463705" cy="1847779"/>
          </a:xfrm>
          <a:prstGeom prst="rect">
            <a:avLst/>
          </a:prstGeom>
        </p:spPr>
      </p:pic>
    </p:spTree>
    <p:extLst>
      <p:ext uri="{BB962C8B-B14F-4D97-AF65-F5344CB8AC3E}">
        <p14:creationId xmlns:p14="http://schemas.microsoft.com/office/powerpoint/2010/main" val="1832692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61"/>
            <a:ext cx="8229600" cy="1143000"/>
          </a:xfrm>
        </p:spPr>
        <p:txBody>
          <a:bodyPr>
            <a:normAutofit/>
          </a:bodyPr>
          <a:lstStyle/>
          <a:p>
            <a:r>
              <a:rPr lang="en-US" dirty="0" smtClean="0"/>
              <a:t>Activities</a:t>
            </a:r>
            <a:br>
              <a:rPr lang="en-US" dirty="0" smtClean="0"/>
            </a:br>
            <a:r>
              <a:rPr lang="en-US" sz="2000" dirty="0" smtClean="0"/>
              <a:t>choose from: </a:t>
            </a:r>
            <a:endParaRPr lang="en-US" dirty="0"/>
          </a:p>
        </p:txBody>
      </p:sp>
      <p:sp>
        <p:nvSpPr>
          <p:cNvPr id="4" name="Title 1"/>
          <p:cNvSpPr txBox="1">
            <a:spLocks/>
          </p:cNvSpPr>
          <p:nvPr/>
        </p:nvSpPr>
        <p:spPr>
          <a:xfrm>
            <a:off x="6705600" y="943650"/>
            <a:ext cx="1778000" cy="15392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a:t>Make your own French Revolution Rosette</a:t>
            </a:r>
            <a:endParaRPr lang="en-US" sz="1400" dirty="0"/>
          </a:p>
        </p:txBody>
      </p:sp>
      <p:sp>
        <p:nvSpPr>
          <p:cNvPr id="6" name="Rectangle 5"/>
          <p:cNvSpPr/>
          <p:nvPr/>
        </p:nvSpPr>
        <p:spPr>
          <a:xfrm>
            <a:off x="6746240" y="6046866"/>
            <a:ext cx="2245360" cy="646331"/>
          </a:xfrm>
          <a:prstGeom prst="rect">
            <a:avLst/>
          </a:prstGeom>
        </p:spPr>
        <p:txBody>
          <a:bodyPr wrap="square">
            <a:spAutoFit/>
          </a:bodyPr>
          <a:lstStyle/>
          <a:p>
            <a:r>
              <a:rPr lang="fr-FR" sz="1200" dirty="0">
                <a:hlinkClick r:id="rId3"/>
              </a:rPr>
              <a:t>http://www.teteamodeler.com/activite/collage/cocarde-14-juillet.asp</a:t>
            </a:r>
            <a:endParaRPr lang="fr-FR" sz="1200" dirty="0"/>
          </a:p>
        </p:txBody>
      </p:sp>
      <p:cxnSp>
        <p:nvCxnSpPr>
          <p:cNvPr id="8" name="Straight Connector 7"/>
          <p:cNvCxnSpPr/>
          <p:nvPr/>
        </p:nvCxnSpPr>
        <p:spPr>
          <a:xfrm flipH="1">
            <a:off x="6004561" y="688294"/>
            <a:ext cx="81280" cy="6113403"/>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2905760" y="774744"/>
            <a:ext cx="0" cy="6026953"/>
          </a:xfrm>
          <a:prstGeom prst="line">
            <a:avLst/>
          </a:prstGeom>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3167343" y="1197968"/>
            <a:ext cx="2634017" cy="1200329"/>
          </a:xfrm>
          <a:prstGeom prst="rect">
            <a:avLst/>
          </a:prstGeom>
          <a:noFill/>
        </p:spPr>
        <p:txBody>
          <a:bodyPr wrap="square" rtlCol="0">
            <a:spAutoFit/>
          </a:bodyPr>
          <a:lstStyle/>
          <a:p>
            <a:r>
              <a:rPr lang="en-US" dirty="0" smtClean="0"/>
              <a:t>Draw a French flag or some bunting for a party to celebrate la fête nationale</a:t>
            </a:r>
            <a:endParaRPr lang="en-GB" dirty="0"/>
          </a:p>
        </p:txBody>
      </p:sp>
      <p:pic>
        <p:nvPicPr>
          <p:cNvPr id="14" name="Picture 13"/>
          <p:cNvPicPr>
            <a:picLocks noChangeAspect="1"/>
          </p:cNvPicPr>
          <p:nvPr/>
        </p:nvPicPr>
        <p:blipFill>
          <a:blip r:embed="rId4"/>
          <a:stretch>
            <a:fillRect/>
          </a:stretch>
        </p:blipFill>
        <p:spPr>
          <a:xfrm>
            <a:off x="507180" y="3526726"/>
            <a:ext cx="1606100" cy="2520140"/>
          </a:xfrm>
          <a:prstGeom prst="rect">
            <a:avLst/>
          </a:prstGeom>
        </p:spPr>
      </p:pic>
      <p:pic>
        <p:nvPicPr>
          <p:cNvPr id="13" name="Picture 12"/>
          <p:cNvPicPr>
            <a:picLocks noChangeAspect="1"/>
          </p:cNvPicPr>
          <p:nvPr/>
        </p:nvPicPr>
        <p:blipFill>
          <a:blip r:embed="rId5"/>
          <a:stretch>
            <a:fillRect/>
          </a:stretch>
        </p:blipFill>
        <p:spPr>
          <a:xfrm>
            <a:off x="1372994" y="2702908"/>
            <a:ext cx="1360510" cy="1498282"/>
          </a:xfrm>
          <a:prstGeom prst="rect">
            <a:avLst/>
          </a:prstGeom>
        </p:spPr>
      </p:pic>
      <p:sp>
        <p:nvSpPr>
          <p:cNvPr id="15" name="TextBox 14"/>
          <p:cNvSpPr txBox="1"/>
          <p:nvPr/>
        </p:nvSpPr>
        <p:spPr>
          <a:xfrm>
            <a:off x="6680200" y="4487306"/>
            <a:ext cx="1757680" cy="369332"/>
          </a:xfrm>
          <a:prstGeom prst="rect">
            <a:avLst/>
          </a:prstGeom>
          <a:noFill/>
        </p:spPr>
        <p:txBody>
          <a:bodyPr wrap="square" rtlCol="0">
            <a:spAutoFit/>
          </a:bodyPr>
          <a:lstStyle/>
          <a:p>
            <a:pPr algn="ctr"/>
            <a:r>
              <a:rPr lang="en-US" dirty="0" smtClean="0"/>
              <a:t>La </a:t>
            </a:r>
            <a:r>
              <a:rPr lang="en-US" dirty="0" err="1" smtClean="0"/>
              <a:t>cocarde</a:t>
            </a:r>
            <a:endParaRPr lang="en-GB" dirty="0"/>
          </a:p>
        </p:txBody>
      </p:sp>
      <p:sp>
        <p:nvSpPr>
          <p:cNvPr id="16" name="Rectangle 15"/>
          <p:cNvSpPr/>
          <p:nvPr/>
        </p:nvSpPr>
        <p:spPr>
          <a:xfrm>
            <a:off x="74166" y="872965"/>
            <a:ext cx="2700803" cy="5830509"/>
          </a:xfrm>
          <a:prstGeom prst="rect">
            <a:avLst/>
          </a:prstGeom>
          <a:gradFill>
            <a:gsLst>
              <a:gs pos="27000">
                <a:schemeClr val="accent1">
                  <a:tint val="100000"/>
                  <a:shade val="100000"/>
                  <a:satMod val="130000"/>
                  <a:alpha val="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GB"/>
              <a:t>Bonne fête nationale </a:t>
            </a:r>
          </a:p>
        </p:txBody>
      </p:sp>
      <p:sp>
        <p:nvSpPr>
          <p:cNvPr id="17" name="Rectangle 16"/>
          <p:cNvSpPr/>
          <p:nvPr/>
        </p:nvSpPr>
        <p:spPr>
          <a:xfrm>
            <a:off x="6297443" y="1004321"/>
            <a:ext cx="2763520" cy="5769867"/>
          </a:xfrm>
          <a:prstGeom prst="rect">
            <a:avLst/>
          </a:prstGeom>
          <a:solidFill>
            <a:srgbClr val="FF00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431801" y="1482085"/>
            <a:ext cx="2072639" cy="1200329"/>
          </a:xfrm>
          <a:prstGeom prst="rect">
            <a:avLst/>
          </a:prstGeom>
          <a:noFill/>
        </p:spPr>
        <p:txBody>
          <a:bodyPr wrap="square" rtlCol="0">
            <a:spAutoFit/>
          </a:bodyPr>
          <a:lstStyle/>
          <a:p>
            <a:r>
              <a:rPr lang="en-US" dirty="0" smtClean="0"/>
              <a:t>Make a poster with some of the symbols of the </a:t>
            </a:r>
            <a:r>
              <a:rPr lang="en-US" dirty="0"/>
              <a:t>fête nationale</a:t>
            </a:r>
            <a:r>
              <a:rPr lang="en-US" dirty="0" smtClean="0"/>
              <a:t> </a:t>
            </a:r>
            <a:endParaRPr lang="en-GB" dirty="0"/>
          </a:p>
        </p:txBody>
      </p:sp>
      <p:pic>
        <p:nvPicPr>
          <p:cNvPr id="19" name="Picture 18"/>
          <p:cNvPicPr>
            <a:picLocks noChangeAspect="1"/>
          </p:cNvPicPr>
          <p:nvPr/>
        </p:nvPicPr>
        <p:blipFill>
          <a:blip r:embed="rId6"/>
          <a:stretch>
            <a:fillRect/>
          </a:stretch>
        </p:blipFill>
        <p:spPr>
          <a:xfrm>
            <a:off x="2987041" y="5047409"/>
            <a:ext cx="1540660" cy="1564363"/>
          </a:xfrm>
          <a:prstGeom prst="rect">
            <a:avLst/>
          </a:prstGeom>
        </p:spPr>
      </p:pic>
      <p:pic>
        <p:nvPicPr>
          <p:cNvPr id="21" name="Picture 20"/>
          <p:cNvPicPr>
            <a:picLocks noChangeAspect="1"/>
          </p:cNvPicPr>
          <p:nvPr/>
        </p:nvPicPr>
        <p:blipFill>
          <a:blip r:embed="rId7"/>
          <a:stretch>
            <a:fillRect/>
          </a:stretch>
        </p:blipFill>
        <p:spPr>
          <a:xfrm>
            <a:off x="3072235" y="2411395"/>
            <a:ext cx="1818129" cy="1840999"/>
          </a:xfrm>
          <a:prstGeom prst="rect">
            <a:avLst/>
          </a:prstGeom>
        </p:spPr>
      </p:pic>
      <p:pic>
        <p:nvPicPr>
          <p:cNvPr id="1026" name="Picture 2" descr="Cocarde tricolore 14 juill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0761" y="2706685"/>
            <a:ext cx="1640081" cy="16400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18279" y="4114800"/>
            <a:ext cx="1701801" cy="369332"/>
          </a:xfrm>
          <a:prstGeom prst="rect">
            <a:avLst/>
          </a:prstGeom>
          <a:noFill/>
        </p:spPr>
        <p:txBody>
          <a:bodyPr wrap="square" rtlCol="0">
            <a:spAutoFit/>
          </a:bodyPr>
          <a:lstStyle/>
          <a:p>
            <a:r>
              <a:rPr lang="en-US" dirty="0" smtClean="0"/>
              <a:t>Un </a:t>
            </a:r>
            <a:r>
              <a:rPr lang="en-US" dirty="0" err="1" smtClean="0"/>
              <a:t>drapeau</a:t>
            </a:r>
            <a:endParaRPr lang="en-GB" dirty="0"/>
          </a:p>
        </p:txBody>
      </p:sp>
      <p:sp>
        <p:nvSpPr>
          <p:cNvPr id="24" name="TextBox 23"/>
          <p:cNvSpPr txBox="1"/>
          <p:nvPr/>
        </p:nvSpPr>
        <p:spPr>
          <a:xfrm rot="20386428">
            <a:off x="165712" y="2776330"/>
            <a:ext cx="995680" cy="646331"/>
          </a:xfrm>
          <a:prstGeom prst="rect">
            <a:avLst/>
          </a:prstGeom>
          <a:noFill/>
        </p:spPr>
        <p:txBody>
          <a:bodyPr wrap="square" rtlCol="0">
            <a:spAutoFit/>
          </a:bodyPr>
          <a:lstStyle/>
          <a:p>
            <a:r>
              <a:rPr lang="en-US" dirty="0" smtClean="0"/>
              <a:t>Vive  la France!</a:t>
            </a:r>
            <a:endParaRPr lang="en-GB" dirty="0"/>
          </a:p>
        </p:txBody>
      </p:sp>
      <p:sp>
        <p:nvSpPr>
          <p:cNvPr id="3" name="TextBox 2"/>
          <p:cNvSpPr txBox="1"/>
          <p:nvPr/>
        </p:nvSpPr>
        <p:spPr>
          <a:xfrm>
            <a:off x="314960" y="1197968"/>
            <a:ext cx="301686" cy="369332"/>
          </a:xfrm>
          <a:prstGeom prst="rect">
            <a:avLst/>
          </a:prstGeom>
          <a:noFill/>
        </p:spPr>
        <p:txBody>
          <a:bodyPr wrap="none" rtlCol="0">
            <a:spAutoFit/>
          </a:bodyPr>
          <a:lstStyle/>
          <a:p>
            <a:r>
              <a:rPr lang="en-US" dirty="0" smtClean="0"/>
              <a:t>1</a:t>
            </a:r>
            <a:endParaRPr lang="en-GB" dirty="0"/>
          </a:p>
        </p:txBody>
      </p:sp>
      <p:sp>
        <p:nvSpPr>
          <p:cNvPr id="5" name="TextBox 4"/>
          <p:cNvSpPr txBox="1"/>
          <p:nvPr/>
        </p:nvSpPr>
        <p:spPr>
          <a:xfrm>
            <a:off x="2996762" y="880576"/>
            <a:ext cx="301686" cy="369332"/>
          </a:xfrm>
          <a:prstGeom prst="rect">
            <a:avLst/>
          </a:prstGeom>
          <a:noFill/>
        </p:spPr>
        <p:txBody>
          <a:bodyPr wrap="none" rtlCol="0">
            <a:spAutoFit/>
          </a:bodyPr>
          <a:lstStyle/>
          <a:p>
            <a:r>
              <a:rPr lang="en-US" dirty="0" smtClean="0"/>
              <a:t>2</a:t>
            </a:r>
            <a:endParaRPr lang="en-GB" dirty="0"/>
          </a:p>
        </p:txBody>
      </p:sp>
      <p:sp>
        <p:nvSpPr>
          <p:cNvPr id="7" name="TextBox 6"/>
          <p:cNvSpPr txBox="1"/>
          <p:nvPr/>
        </p:nvSpPr>
        <p:spPr>
          <a:xfrm>
            <a:off x="6437037" y="1134039"/>
            <a:ext cx="229087" cy="369332"/>
          </a:xfrm>
          <a:prstGeom prst="rect">
            <a:avLst/>
          </a:prstGeom>
          <a:noFill/>
        </p:spPr>
        <p:txBody>
          <a:bodyPr wrap="square" rtlCol="0">
            <a:spAutoFit/>
          </a:bodyPr>
          <a:lstStyle/>
          <a:p>
            <a:r>
              <a:rPr lang="en-US" dirty="0" smtClean="0"/>
              <a:t>3</a:t>
            </a:r>
            <a:endParaRPr lang="en-GB" dirty="0"/>
          </a:p>
        </p:txBody>
      </p:sp>
    </p:spTree>
    <p:extLst>
      <p:ext uri="{BB962C8B-B14F-4D97-AF65-F5344CB8AC3E}">
        <p14:creationId xmlns:p14="http://schemas.microsoft.com/office/powerpoint/2010/main" val="3624930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Success Criteria</a:t>
            </a:r>
            <a:endParaRPr lang="en-US" dirty="0"/>
          </a:p>
        </p:txBody>
      </p:sp>
      <p:sp>
        <p:nvSpPr>
          <p:cNvPr id="3" name="Subtitle 2"/>
          <p:cNvSpPr txBox="1">
            <a:spLocks/>
          </p:cNvSpPr>
          <p:nvPr/>
        </p:nvSpPr>
        <p:spPr>
          <a:xfrm>
            <a:off x="457200" y="1417638"/>
            <a:ext cx="8418402"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Follow the instructions to make the French Revolution rosette. </a:t>
            </a:r>
          </a:p>
          <a:p>
            <a:r>
              <a:rPr lang="en-US" dirty="0" smtClean="0"/>
              <a:t>Only use the </a:t>
            </a:r>
            <a:r>
              <a:rPr lang="en-US" dirty="0" err="1" smtClean="0"/>
              <a:t>colours</a:t>
            </a:r>
            <a:r>
              <a:rPr lang="en-US" dirty="0" smtClean="0"/>
              <a:t> red, white and blue.</a:t>
            </a:r>
          </a:p>
          <a:p>
            <a:r>
              <a:rPr lang="en-US" dirty="0" smtClean="0"/>
              <a:t>In the middle, choose a French phrase to write, some ideas: </a:t>
            </a:r>
          </a:p>
          <a:p>
            <a:pPr marL="0" indent="0" algn="ctr">
              <a:buNone/>
            </a:pPr>
            <a:r>
              <a:rPr lang="en-US" b="1" i="1" dirty="0" smtClean="0">
                <a:solidFill>
                  <a:srgbClr val="FF0000"/>
                </a:solidFill>
              </a:rPr>
              <a:t>Vive la revolution!</a:t>
            </a:r>
          </a:p>
          <a:p>
            <a:pPr marL="0" indent="0" algn="ctr">
              <a:buNone/>
            </a:pPr>
            <a:r>
              <a:rPr lang="en-US" b="1" i="1" dirty="0" err="1">
                <a:solidFill>
                  <a:srgbClr val="FF0000"/>
                </a:solidFill>
              </a:rPr>
              <a:t>Liberté</a:t>
            </a:r>
            <a:r>
              <a:rPr lang="en-US" b="1" i="1" dirty="0">
                <a:solidFill>
                  <a:srgbClr val="FF0000"/>
                </a:solidFill>
              </a:rPr>
              <a:t>, </a:t>
            </a:r>
            <a:r>
              <a:rPr lang="en-US" b="1" i="1" dirty="0" err="1">
                <a:solidFill>
                  <a:srgbClr val="FF0000"/>
                </a:solidFill>
              </a:rPr>
              <a:t>égalité</a:t>
            </a:r>
            <a:r>
              <a:rPr lang="en-US" b="1" i="1" dirty="0">
                <a:solidFill>
                  <a:srgbClr val="FF0000"/>
                </a:solidFill>
              </a:rPr>
              <a:t>, </a:t>
            </a:r>
            <a:r>
              <a:rPr lang="en-US" b="1" i="1" dirty="0" err="1" smtClean="0">
                <a:solidFill>
                  <a:srgbClr val="FF0000"/>
                </a:solidFill>
              </a:rPr>
              <a:t>fraternité</a:t>
            </a:r>
            <a:endParaRPr lang="en-US" b="1" i="1" dirty="0" smtClean="0">
              <a:solidFill>
                <a:srgbClr val="FF0000"/>
              </a:solidFill>
            </a:endParaRPr>
          </a:p>
          <a:p>
            <a:pPr marL="0" indent="0" algn="ctr">
              <a:buNone/>
            </a:pPr>
            <a:r>
              <a:rPr lang="en-US" b="1" i="1" dirty="0" smtClean="0">
                <a:solidFill>
                  <a:srgbClr val="FF0000"/>
                </a:solidFill>
              </a:rPr>
              <a:t>La fête nationale </a:t>
            </a:r>
            <a:r>
              <a:rPr lang="en-US" b="1" i="1" dirty="0" err="1" smtClean="0">
                <a:solidFill>
                  <a:srgbClr val="FF0000"/>
                </a:solidFill>
              </a:rPr>
              <a:t>française</a:t>
            </a:r>
            <a:endParaRPr lang="en-US" b="1" i="1" dirty="0" smtClean="0">
              <a:solidFill>
                <a:srgbClr val="FF0000"/>
              </a:solidFill>
            </a:endParaRPr>
          </a:p>
          <a:p>
            <a:pPr marL="0" indent="0" algn="ctr">
              <a:buNone/>
            </a:pPr>
            <a:endParaRPr lang="en-US"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39578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Watch some real videos about the day’s celebrations</a:t>
            </a:r>
            <a:br>
              <a:rPr lang="en-US" sz="1800" dirty="0" smtClean="0"/>
            </a:br>
            <a:r>
              <a:rPr lang="en-US" sz="1800" dirty="0" smtClean="0"/>
              <a:t>Paris: </a:t>
            </a:r>
            <a:r>
              <a:rPr lang="en-GB" sz="1800" dirty="0"/>
              <a:t> </a:t>
            </a:r>
            <a:r>
              <a:rPr lang="en-GB" sz="1800" dirty="0" smtClean="0"/>
              <a:t/>
            </a:r>
            <a:br>
              <a:rPr lang="en-GB" sz="1800" dirty="0" smtClean="0"/>
            </a:br>
            <a:r>
              <a:rPr lang="en-GB" sz="1800" dirty="0" smtClean="0"/>
              <a:t>the</a:t>
            </a:r>
            <a:r>
              <a:rPr lang="en-GB" sz="1800" dirty="0">
                <a:hlinkClick r:id="rId2"/>
              </a:rPr>
              <a:t> </a:t>
            </a:r>
            <a:r>
              <a:rPr lang="en-GB" sz="1800" dirty="0" err="1">
                <a:hlinkClick r:id="rId2"/>
              </a:rPr>
              <a:t>défilé</a:t>
            </a:r>
            <a:r>
              <a:rPr lang="en-GB" sz="1800" dirty="0">
                <a:hlinkClick r:id="rId2"/>
              </a:rPr>
              <a:t> de 2019</a:t>
            </a:r>
            <a:r>
              <a:rPr lang="en-GB" sz="1800" dirty="0"/>
              <a:t> and the </a:t>
            </a:r>
            <a:r>
              <a:rPr lang="en-GB" sz="1800" dirty="0" err="1">
                <a:hlinkClick r:id="rId3"/>
              </a:rPr>
              <a:t>feux</a:t>
            </a:r>
            <a:r>
              <a:rPr lang="en-GB" sz="1800" dirty="0">
                <a:hlinkClick r:id="rId3"/>
              </a:rPr>
              <a:t> </a:t>
            </a:r>
            <a:r>
              <a:rPr lang="en-GB" sz="1800" dirty="0" err="1">
                <a:hlinkClick r:id="rId3"/>
              </a:rPr>
              <a:t>d'artifice</a:t>
            </a:r>
            <a:r>
              <a:rPr lang="en-GB" sz="1800" dirty="0">
                <a:hlinkClick r:id="rId3"/>
              </a:rPr>
              <a:t> 2019</a:t>
            </a:r>
            <a:r>
              <a:rPr lang="en-GB" sz="1800" dirty="0" smtClean="0"/>
              <a:t>;</a:t>
            </a:r>
            <a:endParaRPr lang="en-GB" sz="1800" dirty="0"/>
          </a:p>
        </p:txBody>
      </p:sp>
      <p:sp>
        <p:nvSpPr>
          <p:cNvPr id="3" name="Content Placeholder 2"/>
          <p:cNvSpPr>
            <a:spLocks noGrp="1"/>
          </p:cNvSpPr>
          <p:nvPr>
            <p:ph sz="half" idx="1"/>
          </p:nvPr>
        </p:nvSpPr>
        <p:spPr/>
        <p:txBody>
          <a:bodyPr/>
          <a:lstStyle/>
          <a:p>
            <a:r>
              <a:rPr lang="en-GB" sz="1800" dirty="0" smtClean="0">
                <a:hlinkClick r:id="rId2"/>
              </a:rPr>
              <a:t>https://www.youtube.com/watch?v=xKIh1D96Ymg</a:t>
            </a:r>
            <a:endParaRPr lang="en-GB" sz="1800" dirty="0" smtClean="0"/>
          </a:p>
          <a:p>
            <a:endParaRPr lang="en-GB" dirty="0"/>
          </a:p>
        </p:txBody>
      </p:sp>
      <p:pic>
        <p:nvPicPr>
          <p:cNvPr id="5" name="Picture 4"/>
          <p:cNvPicPr>
            <a:picLocks noChangeAspect="1"/>
          </p:cNvPicPr>
          <p:nvPr/>
        </p:nvPicPr>
        <p:blipFill>
          <a:blip r:embed="rId4"/>
          <a:stretch>
            <a:fillRect/>
          </a:stretch>
        </p:blipFill>
        <p:spPr>
          <a:xfrm>
            <a:off x="534380" y="2492896"/>
            <a:ext cx="3884240" cy="3467644"/>
          </a:xfrm>
          <a:prstGeom prst="rect">
            <a:avLst/>
          </a:prstGeom>
        </p:spPr>
      </p:pic>
      <p:pic>
        <p:nvPicPr>
          <p:cNvPr id="6" name="Content Placeholder 5"/>
          <p:cNvPicPr>
            <a:picLocks noGrp="1" noChangeAspect="1"/>
          </p:cNvPicPr>
          <p:nvPr>
            <p:ph sz="half" idx="2"/>
          </p:nvPr>
        </p:nvPicPr>
        <p:blipFill>
          <a:blip r:embed="rId5"/>
          <a:stretch>
            <a:fillRect/>
          </a:stretch>
        </p:blipFill>
        <p:spPr>
          <a:xfrm>
            <a:off x="4574697" y="2757261"/>
            <a:ext cx="4038600" cy="2938914"/>
          </a:xfrm>
          <a:prstGeom prst="rect">
            <a:avLst/>
          </a:prstGeom>
        </p:spPr>
      </p:pic>
      <p:sp>
        <p:nvSpPr>
          <p:cNvPr id="7" name="Rectangle 6"/>
          <p:cNvSpPr/>
          <p:nvPr/>
        </p:nvSpPr>
        <p:spPr>
          <a:xfrm>
            <a:off x="4583297" y="1916832"/>
            <a:ext cx="40300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hlinkClick r:id="rId3"/>
              </a:rPr>
              <a:t>https://www.youtube.com/watch?v=aN2beEyz4ZI</a:t>
            </a:r>
            <a:endParaRPr kumimoji="0" lang="en-GB"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45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039666-bastille-day-in-fra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910840" y="5300874"/>
            <a:ext cx="7772400" cy="1470025"/>
          </a:xfrm>
        </p:spPr>
        <p:txBody>
          <a:bodyPr>
            <a:normAutofit/>
          </a:bodyPr>
          <a:lstStyle/>
          <a:p>
            <a:r>
              <a:rPr lang="en-US" sz="5600" dirty="0" smtClean="0"/>
              <a:t>‘Bastille Day’</a:t>
            </a:r>
            <a:endParaRPr lang="en-US" sz="5600" dirty="0"/>
          </a:p>
        </p:txBody>
      </p:sp>
      <p:sp>
        <p:nvSpPr>
          <p:cNvPr id="3" name="Subtitle 2"/>
          <p:cNvSpPr>
            <a:spLocks noGrp="1"/>
          </p:cNvSpPr>
          <p:nvPr>
            <p:ph type="subTitle" idx="1"/>
          </p:nvPr>
        </p:nvSpPr>
        <p:spPr>
          <a:xfrm>
            <a:off x="2631440" y="-4887"/>
            <a:ext cx="6400800" cy="1752600"/>
          </a:xfrm>
        </p:spPr>
        <p:txBody>
          <a:bodyPr>
            <a:normAutofit fontScale="25000" lnSpcReduction="20000"/>
          </a:bodyPr>
          <a:lstStyle/>
          <a:p>
            <a:endParaRPr lang="en-US" sz="4800" b="1" dirty="0" smtClean="0"/>
          </a:p>
          <a:p>
            <a:r>
              <a:rPr lang="en-US" sz="12800" b="1" dirty="0">
                <a:solidFill>
                  <a:srgbClr val="0070C0"/>
                </a:solidFill>
              </a:rPr>
              <a:t>Le 14 </a:t>
            </a:r>
            <a:r>
              <a:rPr lang="en-US" sz="12800" b="1" dirty="0" err="1">
                <a:solidFill>
                  <a:srgbClr val="0070C0"/>
                </a:solidFill>
              </a:rPr>
              <a:t>Juillet</a:t>
            </a:r>
            <a:r>
              <a:rPr lang="en-US" sz="12800" b="1" dirty="0">
                <a:solidFill>
                  <a:srgbClr val="0070C0"/>
                </a:solidFill>
              </a:rPr>
              <a:t> </a:t>
            </a:r>
          </a:p>
          <a:p>
            <a:r>
              <a:rPr lang="en-US" sz="12800" b="1" dirty="0">
                <a:solidFill>
                  <a:srgbClr val="0070C0"/>
                </a:solidFill>
              </a:rPr>
              <a:t>La Fête </a:t>
            </a:r>
            <a:r>
              <a:rPr lang="en-US" sz="12800" b="1" dirty="0" err="1">
                <a:solidFill>
                  <a:srgbClr val="0070C0"/>
                </a:solidFill>
              </a:rPr>
              <a:t>Nationale</a:t>
            </a:r>
            <a:r>
              <a:rPr lang="en-US" sz="12800" b="1" dirty="0">
                <a:solidFill>
                  <a:srgbClr val="0070C0"/>
                </a:solidFill>
              </a:rPr>
              <a:t> </a:t>
            </a:r>
            <a:r>
              <a:rPr lang="en-US" sz="12800" b="1" dirty="0" err="1" smtClean="0">
                <a:solidFill>
                  <a:srgbClr val="0070C0"/>
                </a:solidFill>
              </a:rPr>
              <a:t>Française</a:t>
            </a:r>
            <a:endParaRPr lang="en-US" sz="12800" b="1" dirty="0" smtClean="0">
              <a:solidFill>
                <a:srgbClr val="0070C0"/>
              </a:solidFill>
            </a:endParaRPr>
          </a:p>
          <a:p>
            <a:endParaRPr lang="en-US" sz="12800" b="1" dirty="0">
              <a:solidFill>
                <a:srgbClr val="0070C0"/>
              </a:solidFill>
            </a:endParaRPr>
          </a:p>
          <a:p>
            <a:r>
              <a:rPr lang="en-US" sz="12800" b="1" dirty="0" smtClean="0">
                <a:solidFill>
                  <a:srgbClr val="FF0000"/>
                </a:solidFill>
              </a:rPr>
              <a:t>14 </a:t>
            </a:r>
            <a:r>
              <a:rPr lang="en-US" sz="12800" b="1" dirty="0" smtClean="0">
                <a:solidFill>
                  <a:srgbClr val="FF0000"/>
                </a:solidFill>
              </a:rPr>
              <a:t>July</a:t>
            </a:r>
          </a:p>
          <a:p>
            <a:r>
              <a:rPr lang="en-US" sz="12800" b="1" dirty="0" smtClean="0">
                <a:solidFill>
                  <a:srgbClr val="FF0000"/>
                </a:solidFill>
              </a:rPr>
              <a:t>French National </a:t>
            </a:r>
            <a:r>
              <a:rPr lang="en-US" sz="12800" b="1" dirty="0" smtClean="0">
                <a:solidFill>
                  <a:srgbClr val="FF0000"/>
                </a:solidFill>
              </a:rPr>
              <a:t>day</a:t>
            </a:r>
            <a:endParaRPr lang="en-US" sz="12800" b="1" dirty="0" smtClean="0">
              <a:solidFill>
                <a:srgbClr val="FF0000"/>
              </a:solidFill>
            </a:endParaRPr>
          </a:p>
        </p:txBody>
      </p:sp>
    </p:spTree>
    <p:extLst>
      <p:ext uri="{BB962C8B-B14F-4D97-AF65-F5344CB8AC3E}">
        <p14:creationId xmlns:p14="http://schemas.microsoft.com/office/powerpoint/2010/main" val="3415975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Bastille Day?</a:t>
            </a:r>
            <a:endParaRPr lang="en-US" dirty="0"/>
          </a:p>
        </p:txBody>
      </p:sp>
      <p:sp>
        <p:nvSpPr>
          <p:cNvPr id="3" name="Subtitle 2"/>
          <p:cNvSpPr txBox="1">
            <a:spLocks/>
          </p:cNvSpPr>
          <p:nvPr/>
        </p:nvSpPr>
        <p:spPr>
          <a:xfrm>
            <a:off x="457200" y="1793310"/>
            <a:ext cx="8229600"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One of the most important dates in France is the 14th July.  In French, this date is </a:t>
            </a:r>
            <a:r>
              <a:rPr lang="en-US" i="1" dirty="0"/>
              <a:t>le </a:t>
            </a:r>
            <a:r>
              <a:rPr lang="en-US" i="1" dirty="0" err="1"/>
              <a:t>quatorze</a:t>
            </a:r>
            <a:r>
              <a:rPr lang="en-US" i="1" dirty="0"/>
              <a:t> </a:t>
            </a:r>
            <a:r>
              <a:rPr lang="en-US" i="1" dirty="0" err="1"/>
              <a:t>juillet</a:t>
            </a:r>
            <a:r>
              <a:rPr lang="en-US" dirty="0"/>
              <a:t> or </a:t>
            </a:r>
            <a:r>
              <a:rPr lang="en-US" i="1" dirty="0"/>
              <a:t>La Fête Nationale </a:t>
            </a:r>
            <a:r>
              <a:rPr lang="en-US" i="1" dirty="0" err="1"/>
              <a:t>Française</a:t>
            </a:r>
            <a:r>
              <a:rPr lang="en-US" i="1" dirty="0"/>
              <a:t>. </a:t>
            </a:r>
            <a:endParaRPr lang="en-US" i="1" dirty="0" smtClean="0"/>
          </a:p>
          <a:p>
            <a:r>
              <a:rPr lang="en-US" dirty="0" smtClean="0"/>
              <a:t>In </a:t>
            </a:r>
            <a:r>
              <a:rPr lang="en-US" dirty="0"/>
              <a:t>English, it is called Bastille Day</a:t>
            </a:r>
            <a:r>
              <a:rPr lang="en-US" dirty="0" smtClean="0"/>
              <a:t>.</a:t>
            </a:r>
            <a:endParaRPr lang="en-US" dirty="0"/>
          </a:p>
          <a:p>
            <a:r>
              <a:rPr lang="en-US" dirty="0"/>
              <a:t>Why is it called Bastille Day?  Well, </a:t>
            </a:r>
            <a:r>
              <a:rPr lang="en-US" dirty="0" smtClean="0"/>
              <a:t>a </a:t>
            </a:r>
            <a:r>
              <a:rPr lang="en-US" dirty="0"/>
              <a:t>long time ago, there was a prison in Paris called Bastille Saint-Antoine.  </a:t>
            </a:r>
            <a:endParaRPr lang="en-US"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174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2136" y="257417"/>
            <a:ext cx="5754251" cy="3949412"/>
          </a:xfrm>
          <a:prstGeom prst="rect">
            <a:avLst/>
          </a:prstGeom>
        </p:spPr>
      </p:pic>
      <p:sp>
        <p:nvSpPr>
          <p:cNvPr id="3" name="Title 1"/>
          <p:cNvSpPr txBox="1">
            <a:spLocks/>
          </p:cNvSpPr>
          <p:nvPr/>
        </p:nvSpPr>
        <p:spPr>
          <a:xfrm>
            <a:off x="457200" y="453058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t>Every year, on le 14 </a:t>
            </a:r>
            <a:r>
              <a:rPr lang="en-US" sz="2600" dirty="0" err="1"/>
              <a:t>juillet</a:t>
            </a:r>
            <a:r>
              <a:rPr lang="en-US" sz="2600" dirty="0"/>
              <a:t> (the 14th July) France celebrates the </a:t>
            </a:r>
            <a:r>
              <a:rPr lang="en-US" sz="2600" dirty="0" smtClean="0"/>
              <a:t>moment, in 1789, </a:t>
            </a:r>
            <a:r>
              <a:rPr lang="en-US" sz="2600" dirty="0"/>
              <a:t>when the angry people of Paris broke into the prison and set the prisoners free.  This event is called </a:t>
            </a:r>
            <a:r>
              <a:rPr lang="en-US" sz="2600" b="1" dirty="0" smtClean="0"/>
              <a:t>'</a:t>
            </a:r>
            <a:r>
              <a:rPr lang="en-US" sz="2600" b="1" dirty="0"/>
              <a:t>the storming of the </a:t>
            </a:r>
            <a:r>
              <a:rPr lang="en-US" sz="2600" b="1" dirty="0" smtClean="0"/>
              <a:t>Bastille</a:t>
            </a:r>
            <a:r>
              <a:rPr lang="en-US" sz="2600" dirty="0" smtClean="0"/>
              <a:t>’ and was the start of </a:t>
            </a:r>
            <a:r>
              <a:rPr lang="en-US" sz="2600" b="1" dirty="0" smtClean="0"/>
              <a:t>The French Revolution.</a:t>
            </a:r>
            <a:endParaRPr lang="en-US" sz="2600" b="1" dirty="0"/>
          </a:p>
        </p:txBody>
      </p:sp>
    </p:spTree>
    <p:extLst>
      <p:ext uri="{BB962C8B-B14F-4D97-AF65-F5344CB8AC3E}">
        <p14:creationId xmlns:p14="http://schemas.microsoft.com/office/powerpoint/2010/main" val="769229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500" y="431800"/>
            <a:ext cx="8001000" cy="5994400"/>
          </a:xfrm>
          <a:prstGeom prst="rect">
            <a:avLst/>
          </a:prstGeom>
        </p:spPr>
      </p:pic>
    </p:spTree>
    <p:extLst>
      <p:ext uri="{BB962C8B-B14F-4D97-AF65-F5344CB8AC3E}">
        <p14:creationId xmlns:p14="http://schemas.microsoft.com/office/powerpoint/2010/main" val="1285183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they do this?</a:t>
            </a:r>
            <a:endParaRPr lang="en-US" dirty="0"/>
          </a:p>
        </p:txBody>
      </p:sp>
      <p:sp>
        <p:nvSpPr>
          <p:cNvPr id="3" name="Subtitle 2"/>
          <p:cNvSpPr txBox="1">
            <a:spLocks/>
          </p:cNvSpPr>
          <p:nvPr/>
        </p:nvSpPr>
        <p:spPr>
          <a:xfrm>
            <a:off x="457200" y="1793310"/>
            <a:ext cx="8229600"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people of Paris were incredibly angry. They were poor and hungry and were often put in prison without a fair trial. </a:t>
            </a:r>
          </a:p>
          <a:p>
            <a:r>
              <a:rPr lang="en-US" dirty="0" smtClean="0"/>
              <a:t>They attacked the Bastille, freed the prisoners and stole the weapons stored inside. </a:t>
            </a:r>
          </a:p>
          <a:p>
            <a:r>
              <a:rPr lang="en-US" dirty="0" smtClean="0"/>
              <a:t>To show their support for the rebellion people started to wear red, white and blue – the </a:t>
            </a:r>
            <a:r>
              <a:rPr lang="en-US" dirty="0" err="1" smtClean="0"/>
              <a:t>colours</a:t>
            </a:r>
            <a:r>
              <a:rPr lang="en-US" dirty="0" smtClean="0"/>
              <a:t> of to modern day French flag.</a:t>
            </a:r>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0849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next?</a:t>
            </a:r>
            <a:endParaRPr lang="en-US" dirty="0"/>
          </a:p>
        </p:txBody>
      </p:sp>
      <p:sp>
        <p:nvSpPr>
          <p:cNvPr id="3" name="Subtitle 2"/>
          <p:cNvSpPr txBox="1">
            <a:spLocks/>
          </p:cNvSpPr>
          <p:nvPr/>
        </p:nvSpPr>
        <p:spPr>
          <a:xfrm>
            <a:off x="457200" y="1793310"/>
            <a:ext cx="8229600"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poor people were now in charge. The king tried to escape but he was caught because a border guard </a:t>
            </a:r>
            <a:r>
              <a:rPr lang="en-US" dirty="0" err="1" smtClean="0"/>
              <a:t>recognised</a:t>
            </a:r>
            <a:r>
              <a:rPr lang="en-US" dirty="0" smtClean="0"/>
              <a:t> his face from a coin!</a:t>
            </a:r>
            <a:endParaRPr lang="en-US"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3214340" y="3585420"/>
            <a:ext cx="2857500" cy="2844800"/>
          </a:xfrm>
          <a:prstGeom prst="rect">
            <a:avLst/>
          </a:prstGeom>
        </p:spPr>
      </p:pic>
    </p:spTree>
    <p:extLst>
      <p:ext uri="{BB962C8B-B14F-4D97-AF65-F5344CB8AC3E}">
        <p14:creationId xmlns:p14="http://schemas.microsoft.com/office/powerpoint/2010/main" val="3208498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next?</a:t>
            </a:r>
            <a:endParaRPr lang="en-US" dirty="0"/>
          </a:p>
        </p:txBody>
      </p:sp>
      <p:sp>
        <p:nvSpPr>
          <p:cNvPr id="3" name="Subtitle 2"/>
          <p:cNvSpPr txBox="1">
            <a:spLocks/>
          </p:cNvSpPr>
          <p:nvPr/>
        </p:nvSpPr>
        <p:spPr>
          <a:xfrm>
            <a:off x="5097642" y="1417638"/>
            <a:ext cx="3777960"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smtClean="0"/>
              <a:t>The royal family and their rich friends were put into prison and were tried for treason. They were found guilty and King Louis XVI and his Queen Marie Antoinette were executed in 1793.</a:t>
            </a:r>
            <a:endParaRPr lang="en-US" sz="3000"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668774" y="1743699"/>
            <a:ext cx="4085592" cy="3559078"/>
          </a:xfrm>
          <a:prstGeom prst="rect">
            <a:avLst/>
          </a:prstGeom>
        </p:spPr>
      </p:pic>
    </p:spTree>
    <p:extLst>
      <p:ext uri="{BB962C8B-B14F-4D97-AF65-F5344CB8AC3E}">
        <p14:creationId xmlns:p14="http://schemas.microsoft.com/office/powerpoint/2010/main" val="3761092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 next?</a:t>
            </a:r>
            <a:endParaRPr lang="en-US" dirty="0"/>
          </a:p>
        </p:txBody>
      </p:sp>
      <p:sp>
        <p:nvSpPr>
          <p:cNvPr id="3" name="Subtitle 2"/>
          <p:cNvSpPr txBox="1">
            <a:spLocks/>
          </p:cNvSpPr>
          <p:nvPr/>
        </p:nvSpPr>
        <p:spPr>
          <a:xfrm>
            <a:off x="5097642" y="1417638"/>
            <a:ext cx="3777960" cy="40071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smtClean="0"/>
              <a:t>The French Revolution </a:t>
            </a:r>
            <a:r>
              <a:rPr lang="en-US" sz="3000" b="1" dirty="0" smtClean="0"/>
              <a:t>lasted for 10 years </a:t>
            </a:r>
            <a:r>
              <a:rPr lang="en-US" sz="3000" dirty="0" smtClean="0"/>
              <a:t>until 1799. By that time over 40,000 people had been executed. Some of these people had done very bad things and some were completely innocent.</a:t>
            </a:r>
            <a:endParaRPr lang="en-US" sz="3000" b="1" dirty="0" smtClean="0"/>
          </a:p>
        </p:txBody>
      </p:sp>
      <p:sp>
        <p:nvSpPr>
          <p:cNvPr id="4" name="TextBox 3"/>
          <p:cNvSpPr txBox="1"/>
          <p:nvPr/>
        </p:nvSpPr>
        <p:spPr>
          <a:xfrm>
            <a:off x="5887174" y="2385391"/>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212640" y="2136969"/>
            <a:ext cx="4713363" cy="3099036"/>
          </a:xfrm>
          <a:prstGeom prst="rect">
            <a:avLst/>
          </a:prstGeom>
        </p:spPr>
      </p:pic>
    </p:spTree>
    <p:extLst>
      <p:ext uri="{BB962C8B-B14F-4D97-AF65-F5344CB8AC3E}">
        <p14:creationId xmlns:p14="http://schemas.microsoft.com/office/powerpoint/2010/main" val="3058272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562</Words>
  <Application>Microsoft Office PowerPoint</Application>
  <PresentationFormat>On-screen Show (4:3)</PresentationFormat>
  <Paragraphs>78</Paragraphs>
  <Slides>17</Slides>
  <Notes>2</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Calibri Light</vt:lpstr>
      <vt:lpstr>Ink Free</vt:lpstr>
      <vt:lpstr>Tw Cen MT</vt:lpstr>
      <vt:lpstr>Office Theme</vt:lpstr>
      <vt:lpstr>Default Design</vt:lpstr>
      <vt:lpstr>1_Office Theme</vt:lpstr>
      <vt:lpstr>Quelle est la date aujourd’hui?</vt:lpstr>
      <vt:lpstr>‘Bastille Day’</vt:lpstr>
      <vt:lpstr>What is Bastille Day?</vt:lpstr>
      <vt:lpstr>PowerPoint Presentation</vt:lpstr>
      <vt:lpstr>PowerPoint Presentation</vt:lpstr>
      <vt:lpstr>Why did they do this?</vt:lpstr>
      <vt:lpstr>What happened next?</vt:lpstr>
      <vt:lpstr>What happened next?</vt:lpstr>
      <vt:lpstr>What happened next?</vt:lpstr>
      <vt:lpstr>Why do people celebrate Bastille Day?</vt:lpstr>
      <vt:lpstr>PowerPoint Presentation</vt:lpstr>
      <vt:lpstr>Watch: Horrible Histories</vt:lpstr>
      <vt:lpstr>How do people celebrate Bastille Day?</vt:lpstr>
      <vt:lpstr>How do people celebrate Bastille Day?</vt:lpstr>
      <vt:lpstr>Activities choose from: </vt:lpstr>
      <vt:lpstr>Success Criteria</vt:lpstr>
      <vt:lpstr>Watch some real videos about the day’s celebrations Paris:   the défilé de 2019 and the feux d'artifice 2019;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Bastille Day</dc:title>
  <dc:creator>Rhiannon Perkins</dc:creator>
  <cp:lastModifiedBy>alessandra lombardi</cp:lastModifiedBy>
  <cp:revision>27</cp:revision>
  <dcterms:created xsi:type="dcterms:W3CDTF">2015-06-17T18:50:15Z</dcterms:created>
  <dcterms:modified xsi:type="dcterms:W3CDTF">2020-07-07T10:05:20Z</dcterms:modified>
</cp:coreProperties>
</file>